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5"/>
  </p:notesMasterIdLst>
  <p:handoutMasterIdLst>
    <p:handoutMasterId r:id="rId66"/>
  </p:handoutMasterIdLst>
  <p:sldIdLst>
    <p:sldId id="256" r:id="rId2"/>
    <p:sldId id="491" r:id="rId3"/>
    <p:sldId id="444" r:id="rId4"/>
    <p:sldId id="526" r:id="rId5"/>
    <p:sldId id="492" r:id="rId6"/>
    <p:sldId id="557" r:id="rId7"/>
    <p:sldId id="369" r:id="rId8"/>
    <p:sldId id="371" r:id="rId9"/>
    <p:sldId id="556" r:id="rId10"/>
    <p:sldId id="370" r:id="rId11"/>
    <p:sldId id="521" r:id="rId12"/>
    <p:sldId id="522" r:id="rId13"/>
    <p:sldId id="558" r:id="rId14"/>
    <p:sldId id="414" r:id="rId15"/>
    <p:sldId id="412" r:id="rId16"/>
    <p:sldId id="537" r:id="rId17"/>
    <p:sldId id="260" r:id="rId18"/>
    <p:sldId id="264" r:id="rId19"/>
    <p:sldId id="263" r:id="rId20"/>
    <p:sldId id="274" r:id="rId21"/>
    <p:sldId id="378" r:id="rId22"/>
    <p:sldId id="379" r:id="rId23"/>
    <p:sldId id="563" r:id="rId24"/>
    <p:sldId id="545" r:id="rId25"/>
    <p:sldId id="546" r:id="rId26"/>
    <p:sldId id="273" r:id="rId27"/>
    <p:sldId id="276" r:id="rId28"/>
    <p:sldId id="480" r:id="rId29"/>
    <p:sldId id="277" r:id="rId30"/>
    <p:sldId id="538" r:id="rId31"/>
    <p:sldId id="278" r:id="rId32"/>
    <p:sldId id="345" r:id="rId33"/>
    <p:sldId id="481" r:id="rId34"/>
    <p:sldId id="381" r:id="rId35"/>
    <p:sldId id="279" r:id="rId36"/>
    <p:sldId id="382" r:id="rId37"/>
    <p:sldId id="281" r:id="rId38"/>
    <p:sldId id="383" r:id="rId39"/>
    <p:sldId id="283" r:id="rId40"/>
    <p:sldId id="357" r:id="rId41"/>
    <p:sldId id="547" r:id="rId42"/>
    <p:sldId id="548" r:id="rId43"/>
    <p:sldId id="549" r:id="rId44"/>
    <p:sldId id="553" r:id="rId45"/>
    <p:sldId id="555" r:id="rId46"/>
    <p:sldId id="349" r:id="rId47"/>
    <p:sldId id="504" r:id="rId48"/>
    <p:sldId id="559" r:id="rId49"/>
    <p:sldId id="479" r:id="rId50"/>
    <p:sldId id="372" r:id="rId51"/>
    <p:sldId id="527" r:id="rId52"/>
    <p:sldId id="476" r:id="rId53"/>
    <p:sldId id="528" r:id="rId54"/>
    <p:sldId id="377" r:id="rId55"/>
    <p:sldId id="552" r:id="rId56"/>
    <p:sldId id="529" r:id="rId57"/>
    <p:sldId id="530" r:id="rId58"/>
    <p:sldId id="540" r:id="rId59"/>
    <p:sldId id="531" r:id="rId60"/>
    <p:sldId id="564" r:id="rId61"/>
    <p:sldId id="565" r:id="rId62"/>
    <p:sldId id="566" r:id="rId63"/>
    <p:sldId id="554" r:id="rId64"/>
  </p:sldIdLst>
  <p:sldSz cx="9906000" cy="6858000" type="A4"/>
  <p:notesSz cx="7099300" cy="10234613"/>
  <p:custDataLst>
    <p:tags r:id="rId67"/>
  </p:custDataLst>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56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28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00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7213" indent="1588"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52"/>
    <p:restoredTop sz="73921"/>
  </p:normalViewPr>
  <p:slideViewPr>
    <p:cSldViewPr>
      <p:cViewPr varScale="1">
        <p:scale>
          <a:sx n="130" d="100"/>
          <a:sy n="130" d="100"/>
        </p:scale>
        <p:origin x="4640" y="192"/>
      </p:cViewPr>
      <p:guideLst>
        <p:guide orient="horz" pos="2160"/>
        <p:guide pos="3120"/>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78" d="100"/>
          <a:sy n="78" d="100"/>
        </p:scale>
        <p:origin x="-401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578CE25B-47DC-6F48-A913-468450B2B50C}" type="slidenum">
              <a:rPr lang="en-US"/>
              <a:pPr>
                <a:defRPr/>
              </a:pPr>
              <a:t>‹#›</a:t>
            </a:fld>
            <a:endParaRPr lang="en-US"/>
          </a:p>
        </p:txBody>
      </p:sp>
    </p:spTree>
    <p:extLst>
      <p:ext uri="{BB962C8B-B14F-4D97-AF65-F5344CB8AC3E}">
        <p14:creationId xmlns:p14="http://schemas.microsoft.com/office/powerpoint/2010/main" val="3848268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lvl1pPr algn="r" defTabSz="952500">
              <a:defRPr sz="1200">
                <a:solidFill>
                  <a:schemeClr val="tx2"/>
                </a:solidFill>
                <a:latin typeface="Tempus Sans ITC" pitchFamily="82" charset="0"/>
                <a:ea typeface="+mn-ea"/>
                <a:cs typeface="+mn-cs"/>
              </a:defRPr>
            </a:lvl1pPr>
          </a:lstStyle>
          <a:p>
            <a:pPr>
              <a:defRPr/>
            </a:pPr>
            <a:endParaRPr lang="fr-FR"/>
          </a:p>
        </p:txBody>
      </p:sp>
      <p:sp>
        <p:nvSpPr>
          <p:cNvPr id="18436" name="Rectangle 4"/>
          <p:cNvSpPr>
            <a:spLocks noGrp="1" noRot="1" noChangeAspect="1" noChangeArrowheads="1" noTextEdit="1"/>
          </p:cNvSpPr>
          <p:nvPr>
            <p:ph type="sldImg" idx="2"/>
          </p:nvPr>
        </p:nvSpPr>
        <p:spPr bwMode="auto">
          <a:xfrm>
            <a:off x="781050" y="769938"/>
            <a:ext cx="5538788" cy="3835400"/>
          </a:xfrm>
          <a:prstGeom prst="rect">
            <a:avLst/>
          </a:prstGeom>
          <a:noFill/>
          <a:ln w="12700">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7738" y="4862513"/>
            <a:ext cx="5203825" cy="4603750"/>
          </a:xfrm>
          <a:prstGeom prst="rect">
            <a:avLst/>
          </a:prstGeom>
          <a:noFill/>
          <a:ln w="9525">
            <a:noFill/>
            <a:miter lim="800000"/>
            <a:headEnd/>
            <a:tailEnd/>
          </a:ln>
        </p:spPr>
        <p:txBody>
          <a:bodyPr vert="horz" wrap="square" lIns="95809" tIns="47905" rIns="95809" bIns="4790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l" defTabSz="952500">
              <a:defRPr sz="1200">
                <a:solidFill>
                  <a:schemeClr val="tx2"/>
                </a:solidFill>
                <a:latin typeface="Tempus Sans ITC" pitchFamily="82" charset="0"/>
                <a:ea typeface="+mn-ea"/>
                <a:cs typeface="+mn-cs"/>
              </a:defRPr>
            </a:lvl1pPr>
          </a:lstStyle>
          <a:p>
            <a:pPr>
              <a:defRPr/>
            </a:pPr>
            <a:endParaRPr lang="fr-FR"/>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5809" tIns="47905" rIns="95809" bIns="47905" numCol="1" anchor="b" anchorCtr="0" compatLnSpc="1">
            <a:prstTxWarp prst="textNoShape">
              <a:avLst/>
            </a:prstTxWarp>
          </a:bodyPr>
          <a:lstStyle>
            <a:lvl1pPr algn="r" defTabSz="952500">
              <a:defRPr sz="1200" smtClean="0">
                <a:solidFill>
                  <a:schemeClr val="tx2"/>
                </a:solidFill>
                <a:latin typeface="Tempus Sans ITC" charset="0"/>
              </a:defRPr>
            </a:lvl1pPr>
          </a:lstStyle>
          <a:p>
            <a:pPr>
              <a:defRPr/>
            </a:pPr>
            <a:fld id="{14727734-ABCF-234D-B636-C5B0C95204C2}" type="slidenum">
              <a:rPr lang="en-US"/>
              <a:pPr>
                <a:defRPr/>
              </a:pPr>
              <a:t>‹#›</a:t>
            </a:fld>
            <a:endParaRPr lang="en-US"/>
          </a:p>
        </p:txBody>
      </p:sp>
    </p:spTree>
    <p:extLst>
      <p:ext uri="{BB962C8B-B14F-4D97-AF65-F5344CB8AC3E}">
        <p14:creationId xmlns:p14="http://schemas.microsoft.com/office/powerpoint/2010/main" val="21746476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ＭＳ Ｐゴシック" charset="0"/>
      </a:defRPr>
    </a:lvl1pPr>
    <a:lvl2pPr marL="4556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2pPr>
    <a:lvl3pPr marL="9128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3pPr>
    <a:lvl4pPr marL="13700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4pPr>
    <a:lvl5pPr marL="1827213" algn="l" rtl="0" eaLnBrk="0" fontAlgn="base" hangingPunct="0">
      <a:spcBef>
        <a:spcPct val="30000"/>
      </a:spcBef>
      <a:spcAft>
        <a:spcPct val="0"/>
      </a:spcAft>
      <a:defRPr sz="1400" kern="1200">
        <a:solidFill>
          <a:schemeClr val="tx1"/>
        </a:solidFill>
        <a:latin typeface="Times New Roman" pitchFamily="18" charset="0"/>
        <a:ea typeface="ＭＳ Ｐゴシック" pitchFamily="34" charset="-128"/>
        <a:cs typeface="+mn-cs"/>
      </a:defRPr>
    </a:lvl5pPr>
    <a:lvl6pPr marL="2285775" algn="l" defTabSz="914310" rtl="0" eaLnBrk="1" latinLnBrk="0" hangingPunct="1">
      <a:defRPr sz="1200" kern="1200">
        <a:solidFill>
          <a:schemeClr val="tx1"/>
        </a:solidFill>
        <a:latin typeface="+mn-lt"/>
        <a:ea typeface="+mn-ea"/>
        <a:cs typeface="+mn-cs"/>
      </a:defRPr>
    </a:lvl6pPr>
    <a:lvl7pPr marL="2742930" algn="l" defTabSz="914310" rtl="0" eaLnBrk="1" latinLnBrk="0" hangingPunct="1">
      <a:defRPr sz="1200" kern="1200">
        <a:solidFill>
          <a:schemeClr val="tx1"/>
        </a:solidFill>
        <a:latin typeface="+mn-lt"/>
        <a:ea typeface="+mn-ea"/>
        <a:cs typeface="+mn-cs"/>
      </a:defRPr>
    </a:lvl7pPr>
    <a:lvl8pPr marL="3200084" algn="l" defTabSz="914310" rtl="0" eaLnBrk="1" latinLnBrk="0" hangingPunct="1">
      <a:defRPr sz="1200" kern="1200">
        <a:solidFill>
          <a:schemeClr val="tx1"/>
        </a:solidFill>
        <a:latin typeface="+mn-lt"/>
        <a:ea typeface="+mn-ea"/>
        <a:cs typeface="+mn-cs"/>
      </a:defRPr>
    </a:lvl8pPr>
    <a:lvl9pPr marL="3657239"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88BAD33-3934-7E4E-AA79-046D3A8F69E3}" type="slidenum">
              <a:rPr lang="en-US" sz="1200">
                <a:solidFill>
                  <a:schemeClr val="tx2"/>
                </a:solidFill>
                <a:latin typeface="Tempus Sans ITC" charset="0"/>
              </a:rPr>
              <a:pPr eaLnBrk="1" hangingPunct="1"/>
              <a:t>1</a:t>
            </a:fld>
            <a:endParaRPr lang="en-US" sz="1200">
              <a:solidFill>
                <a:schemeClr val="tx2"/>
              </a:solidFill>
              <a:latin typeface="Tempus Sans ITC" charset="0"/>
            </a:endParaRPr>
          </a:p>
        </p:txBody>
      </p:sp>
      <p:sp>
        <p:nvSpPr>
          <p:cNvPr id="20482" name="Rectangle 2"/>
          <p:cNvSpPr>
            <a:spLocks noGrp="1" noRot="1" noChangeAspect="1" noChangeArrowheads="1" noTextEdit="1"/>
          </p:cNvSpPr>
          <p:nvPr>
            <p:ph type="sldImg"/>
          </p:nvPr>
        </p:nvSpPr>
        <p:spPr>
          <a:ln cap="flat"/>
        </p:spPr>
      </p:sp>
      <p:sp>
        <p:nvSpPr>
          <p:cNvPr id="2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dirty="0">
              <a:latin typeface="Times New Roman" charset="0"/>
              <a:ea typeface="ＭＳ Ｐゴシック" charset="0"/>
            </a:endParaRPr>
          </a:p>
        </p:txBody>
      </p:sp>
    </p:spTree>
    <p:extLst>
      <p:ext uri="{BB962C8B-B14F-4D97-AF65-F5344CB8AC3E}">
        <p14:creationId xmlns:p14="http://schemas.microsoft.com/office/powerpoint/2010/main" val="1389813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type of the aforementioned features is used to create relationships:</a:t>
            </a:r>
          </a:p>
          <a:p>
            <a:pPr marL="285750" indent="-285750">
              <a:buFont typeface="Arial" charset="0"/>
              <a:buChar char="•"/>
            </a:pPr>
            <a:r>
              <a:rPr lang="en-US" dirty="0"/>
              <a:t>Content-based</a:t>
            </a:r>
            <a:r>
              <a:rPr lang="en-US" baseline="0" dirty="0"/>
              <a:t> features are used to compute document similarity, one of the basic approaches in </a:t>
            </a:r>
            <a:r>
              <a:rPr lang="en-US" u="sng" baseline="0" dirty="0"/>
              <a:t>information retrieval</a:t>
            </a:r>
            <a:r>
              <a:rPr lang="en-US" baseline="0" dirty="0"/>
              <a:t>, this part of the lecture. Document similarity allows to search, cluster or classify documents</a:t>
            </a:r>
          </a:p>
          <a:p>
            <a:pPr marL="285750" indent="-285750">
              <a:buFont typeface="Arial" charset="0"/>
              <a:buChar char="•"/>
            </a:pPr>
            <a:r>
              <a:rPr lang="en-US" baseline="0" dirty="0"/>
              <a:t>Social features are used to create social networks, which can then be analyzed for influence (used in information retrieval) or communities (we will see in the lecture part on </a:t>
            </a:r>
            <a:r>
              <a:rPr lang="en-US" u="sng" baseline="0" dirty="0"/>
              <a:t>data mining </a:t>
            </a:r>
            <a:r>
              <a:rPr lang="en-US" baseline="0" dirty="0"/>
              <a:t>how to extract communities)</a:t>
            </a:r>
          </a:p>
          <a:p>
            <a:pPr marL="285750" indent="-285750">
              <a:buFont typeface="Arial" charset="0"/>
              <a:buChar char="•"/>
            </a:pPr>
            <a:r>
              <a:rPr lang="en-US" baseline="0" dirty="0"/>
              <a:t>Concept features can be organized through semantic relationships in taxonomies and ontologies, which allow to classify and search documents (we will see in the lecture part on </a:t>
            </a:r>
            <a:r>
              <a:rPr lang="en-US" u="sng" baseline="0" dirty="0"/>
              <a:t>knowledge extraction </a:t>
            </a:r>
            <a:r>
              <a:rPr lang="en-US" baseline="0" dirty="0"/>
              <a:t>how to infer such relationships)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12</a:t>
            </a:fld>
            <a:endParaRPr lang="en-US"/>
          </a:p>
        </p:txBody>
      </p:sp>
    </p:spTree>
    <p:extLst>
      <p:ext uri="{BB962C8B-B14F-4D97-AF65-F5344CB8AC3E}">
        <p14:creationId xmlns:p14="http://schemas.microsoft.com/office/powerpoint/2010/main" val="209692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r>
                      <a:rPr lang="fr-CH" b="0" i="0">
                        <a:latin typeface="Cambria Math" panose="02040503050406030204" pitchFamily="18" charset="0"/>
                      </a:rPr>
                      <m:t>)</m:t>
                    </m:r>
                  </m:oMath>
                </a14:m>
                <a:r>
                  <a:rPr lang="en-US"/>
                  <a:t> which allows to assess the relative relevance of different results based on the scores,</a:t>
                </a:r>
                <a:r>
                  <a:rPr lang="en-US" baseline="0"/>
                  <a:t> or whether simply a ranked list is returned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r>
                  <a:rPr lang="en-US"/>
                  <a:t>). The most common models return</a:t>
                </a:r>
                <a:r>
                  <a:rPr lang="en-US" baseline="0"/>
                  <a:t> score values.</a:t>
                </a:r>
                <a:endParaRPr lang="en-US"/>
              </a:p>
            </p:txBody>
          </p:sp>
        </mc:Choice>
        <mc:Fallback xmlns="">
          <p:sp>
            <p:nvSpPr>
              <p:cNvPr id="3" name="Notes Placeholder 2"/>
              <p:cNvSpPr>
                <a:spLocks noGrp="1"/>
              </p:cNvSpPr>
              <p:nvPr>
                <p:ph type="body" idx="1"/>
              </p:nvPr>
            </p:nvSpPr>
            <p:spPr/>
            <p:txBody>
              <a:bodyPr/>
              <a:lstStyle/>
              <a:p>
                <a:r>
                  <a:rPr lang="en-US"/>
                  <a:t>There exist two basic models of what information retrieval produce as results. In Boolean retrieval the system returns a set of results. The main issue with this approach is that it is in general very difficult to formulate a query that produces a reasonably sized result set, that is not too large and not too small or empty. This is called sometimes the “feast of famine” problem. In contract, ranked retrieval allows to to produce a list of result that is sorted by relevance. We may distinguish further whether scores are returned (</a:t>
                </a:r>
                <a:r>
                  <a:rPr lang="fr-CH" i="0">
                    <a:latin typeface="Cambria Math" panose="02040503050406030204" pitchFamily="18" charset="0"/>
                  </a:rPr>
                  <a:t>𝑉=</a:t>
                </a:r>
                <a:r>
                  <a:rPr lang="fr-CH" b="0" i="0">
                    <a:latin typeface="Cambria Math" panose="02040503050406030204" pitchFamily="18" charset="0"/>
                  </a:rPr>
                  <a:t>[0,1])</a:t>
                </a:r>
                <a:r>
                  <a:rPr lang="en-US"/>
                  <a:t> which allows to assess the relative relevance of different results based on the scores,</a:t>
                </a:r>
                <a:r>
                  <a:rPr lang="en-US" baseline="0"/>
                  <a:t> or whether simply a ranked list is returned (</a:t>
                </a:r>
                <a:r>
                  <a:rPr lang="fr-CH" i="0">
                    <a:latin typeface="Cambria Math" panose="02040503050406030204" pitchFamily="18" charset="0"/>
                  </a:rPr>
                  <a:t>𝑉=</a:t>
                </a:r>
                <a:r>
                  <a:rPr lang="fr-CH" i="0">
                    <a:latin typeface="Cambria Math" panose="02040503050406030204" pitchFamily="18" charset="0"/>
                    <a:ea typeface="Cambria Math" panose="02040503050406030204" pitchFamily="18" charset="0"/>
                  </a:rPr>
                  <a:t>ℕ</a:t>
                </a:r>
                <a:r>
                  <a:rPr lang="en-US"/>
                  <a:t>). The most common models return</a:t>
                </a:r>
                <a:r>
                  <a:rPr lang="en-US" baseline="0"/>
                  <a:t> score values.</a:t>
                </a:r>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13</a:t>
            </a:fld>
            <a:endParaRPr lang="en-US"/>
          </a:p>
        </p:txBody>
      </p:sp>
    </p:spTree>
    <p:extLst>
      <p:ext uri="{BB962C8B-B14F-4D97-AF65-F5344CB8AC3E}">
        <p14:creationId xmlns:p14="http://schemas.microsoft.com/office/powerpoint/2010/main" val="3576500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9BD3556-BE7F-1740-98AC-9B552B22EE71}" type="slidenum">
              <a:rPr lang="en-US" sz="1200">
                <a:solidFill>
                  <a:schemeClr val="tx2"/>
                </a:solidFill>
                <a:latin typeface="Tempus Sans ITC" charset="0"/>
              </a:rPr>
              <a:pPr eaLnBrk="1" hangingPunct="1"/>
              <a:t>14</a:t>
            </a:fld>
            <a:endParaRPr lang="en-US" sz="1200">
              <a:solidFill>
                <a:schemeClr val="tx2"/>
              </a:solidFill>
              <a:latin typeface="Tempus Sans ITC"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roles of documents and queries can be swapped in an information retrieval system. As a result one obtains an information filtering system. Information filtering systems can be based on the same retrieval models as standard information retrieval systems for ad-hoc query access.</a:t>
            </a:r>
          </a:p>
        </p:txBody>
      </p:sp>
    </p:spTree>
    <p:extLst>
      <p:ext uri="{BB962C8B-B14F-4D97-AF65-F5344CB8AC3E}">
        <p14:creationId xmlns:p14="http://schemas.microsoft.com/office/powerpoint/2010/main" val="1291526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52D83FA-8C68-6843-ADA7-D286EAD91253}" type="slidenum">
              <a:rPr lang="en-US" sz="1200">
                <a:solidFill>
                  <a:schemeClr val="tx2"/>
                </a:solidFill>
                <a:latin typeface="Tempus Sans ITC" charset="0"/>
              </a:rPr>
              <a:pPr eaLnBrk="1" hangingPunct="1"/>
              <a:t>15</a:t>
            </a:fld>
            <a:endParaRPr lang="en-US" sz="1200">
              <a:solidFill>
                <a:schemeClr val="tx2"/>
              </a:solidFill>
              <a:latin typeface="Tempus Sans ITC" charset="0"/>
            </a:endParaRPr>
          </a:p>
        </p:txBody>
      </p:sp>
      <p:sp>
        <p:nvSpPr>
          <p:cNvPr id="39938" name="Rectangle 2"/>
          <p:cNvSpPr>
            <a:spLocks noGrp="1" noRot="1" noChangeAspect="1" noChangeArrowheads="1" noTextEdit="1"/>
          </p:cNvSpPr>
          <p:nvPr>
            <p:ph type="sldImg"/>
          </p:nvPr>
        </p:nvSpPr>
        <p:spPr>
          <a:xfrm>
            <a:off x="777875" y="768350"/>
            <a:ext cx="5543550" cy="3838575"/>
          </a:xfrm>
          <a:ln/>
        </p:spPr>
      </p:sp>
      <p:sp>
        <p:nvSpPr>
          <p:cNvPr id="399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GB">
                <a:latin typeface="Times New Roman" charset="0"/>
                <a:ea typeface="ＭＳ Ｐゴシック" charset="0"/>
              </a:rPr>
              <a:t>Information retrieval is usually closely connected to the task of browsing. Browsing is the explorative access by users to large document collections. By browsing a user implicitly specifies his/her information needs through selection of documents. This feedback can be used by an information retrieval system in order to improve its query representation and thus the retrieval result. One example of such an approach we will see when introducing relevance feedback. On the other hand, results returned by information retrieval systems are usually large, and therefore browsing is needed by users in order to explore the results. Both activities, retrieval and browsing thus can be combined into an iterative process.</a:t>
            </a:r>
          </a:p>
        </p:txBody>
      </p:sp>
    </p:spTree>
    <p:extLst>
      <p:ext uri="{BB962C8B-B14F-4D97-AF65-F5344CB8AC3E}">
        <p14:creationId xmlns:p14="http://schemas.microsoft.com/office/powerpoint/2010/main" val="206395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03AB3D-756D-B842-81B9-8FAB8680A2BD}" type="slidenum">
              <a:rPr lang="en-US" sz="1200">
                <a:solidFill>
                  <a:schemeClr val="tx2"/>
                </a:solidFill>
                <a:latin typeface="Tempus Sans ITC" charset="0"/>
              </a:rPr>
              <a:pPr eaLnBrk="1" hangingPunct="1"/>
              <a:t>17</a:t>
            </a:fld>
            <a:endParaRPr lang="en-US" sz="1200">
              <a:solidFill>
                <a:schemeClr val="tx2"/>
              </a:solidFill>
              <a:latin typeface="Tempus Sans ITC" charset="0"/>
            </a:endParaRPr>
          </a:p>
        </p:txBody>
      </p:sp>
      <p:sp>
        <p:nvSpPr>
          <p:cNvPr id="51202" name="Rectangle 2"/>
          <p:cNvSpPr>
            <a:spLocks noGrp="1" noRot="1" noChangeAspect="1" noChangeArrowheads="1" noTextEdit="1"/>
          </p:cNvSpPr>
          <p:nvPr>
            <p:ph type="sldImg"/>
          </p:nvPr>
        </p:nvSpPr>
        <p:spPr>
          <a:ln cap="flat"/>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Traditional information retrieval has been primarily concerned over many years with the problem of retrieving information from large bodies of documents with mostly textual content, as they where typically found in library and document management systems. The problems addressed were classification and categorization of documents, systems and languages for retrieval, user interfaces and visualization. The area was perceived as being one of narrow interest for a highly specialized user community, mainly librarians. The advent of the WWW changed this perception completely, as the web is a universal repository of documents with universal access.</a:t>
            </a:r>
          </a:p>
          <a:p>
            <a:r>
              <a:rPr lang="en-US">
                <a:latin typeface="Times New Roman" charset="0"/>
                <a:ea typeface="ＭＳ Ｐゴシック" charset="0"/>
              </a:rPr>
              <a:t>Since nowadays most of the information content is still available in textual form, text is an important basis for information retrieval. Natural language text carries a lot of meaning, which still cannot fully be captured computationally. The research in cognitive science, especially linguistics suggests that perhaps this can never be done. Therefore information retrieval systems are based on strongly simplified models of text, ignoring most of the grammatical structure of text and reducing texts essentially to the terms they contain. This approach is called full text retrieval and is a simplification that has proven to be very successful. Nowadays, this approach is gradually extended by taking into account other features of documents, such as the document or link structure.</a:t>
            </a:r>
          </a:p>
        </p:txBody>
      </p:sp>
    </p:spTree>
    <p:extLst>
      <p:ext uri="{BB962C8B-B14F-4D97-AF65-F5344CB8AC3E}">
        <p14:creationId xmlns:p14="http://schemas.microsoft.com/office/powerpoint/2010/main" val="59008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E92FFD1-77EC-624A-B9F3-4C85122BEAF4}" type="slidenum">
              <a:rPr lang="en-US" sz="1200">
                <a:solidFill>
                  <a:schemeClr val="tx2"/>
                </a:solidFill>
                <a:latin typeface="Tempus Sans ITC" charset="0"/>
              </a:rPr>
              <a:pPr eaLnBrk="1" hangingPunct="1"/>
              <a:t>18</a:t>
            </a:fld>
            <a:endParaRPr lang="en-US" sz="1200">
              <a:solidFill>
                <a:schemeClr val="tx2"/>
              </a:solidFill>
              <a:latin typeface="Tempus Sans ITC" charset="0"/>
            </a:endParaRPr>
          </a:p>
        </p:txBody>
      </p:sp>
      <p:sp>
        <p:nvSpPr>
          <p:cNvPr id="53250" name="Rectangle 2"/>
          <p:cNvSpPr>
            <a:spLocks noGrp="1" noRot="1" noChangeAspect="1" noChangeArrowheads="1" noTextEdit="1"/>
          </p:cNvSpPr>
          <p:nvPr>
            <p:ph type="sldImg"/>
          </p:nvPr>
        </p:nvSpPr>
        <p:spPr>
          <a:ln cap="flat"/>
        </p:spPr>
      </p:sp>
      <p:sp>
        <p:nvSpPr>
          <p:cNvPr id="53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a:latin typeface="Times New Roman" charset="0"/>
                <a:ea typeface="ＭＳ Ｐゴシック" charset="0"/>
              </a:rPr>
              <a:t>This figure illustrates the basic architecture with the different functional components of a text retrieval system. We can distinguish three main groups of components:</a:t>
            </a:r>
          </a:p>
          <a:p>
            <a:pPr marL="228600" indent="-228600">
              <a:buFontTx/>
              <a:buAutoNum type="arabicPeriod"/>
            </a:pPr>
            <a:r>
              <a:rPr lang="en-US">
                <a:latin typeface="Times New Roman" charset="0"/>
                <a:ea typeface="ＭＳ Ｐゴシック" charset="0"/>
              </a:rPr>
              <a:t>the feature extraction component: it performs text processing to turn queries and text documents into a keyword-based representation</a:t>
            </a:r>
          </a:p>
          <a:p>
            <a:pPr marL="228600" indent="-228600">
              <a:buFontTx/>
              <a:buAutoNum type="arabicPeriod"/>
            </a:pPr>
            <a:r>
              <a:rPr lang="en-US">
                <a:latin typeface="Times New Roman" charset="0"/>
                <a:ea typeface="ＭＳ Ｐゴシック" charset="0"/>
              </a:rPr>
              <a:t>the ranking system: it implements the retrieval model. In a first step user queries are potentially modified (in particular if user relevance feedback is used), then the documents required for producing the result are retrieved from the database and finally the similarity values are computed according to the retrieval model in order to compute the ranked result.</a:t>
            </a:r>
          </a:p>
          <a:p>
            <a:pPr marL="228600" indent="-228600">
              <a:buFontTx/>
              <a:buAutoNum type="arabicPeriod"/>
            </a:pPr>
            <a:r>
              <a:rPr lang="en-US">
                <a:latin typeface="Times New Roman" charset="0"/>
                <a:ea typeface="ＭＳ Ｐゴシック" charset="0"/>
              </a:rPr>
              <a:t>the data access system: it supports the ranking system by efficiently retrieving documents containing specific keywords from large document collections. The standard technique to implement this component is called </a:t>
            </a:r>
            <a:r>
              <a:rPr lang="en-US" b="1">
                <a:latin typeface="Times New Roman" charset="0"/>
                <a:ea typeface="ＭＳ Ｐゴシック" charset="0"/>
              </a:rPr>
              <a:t>inverted files</a:t>
            </a:r>
            <a:r>
              <a:rPr lang="en-US">
                <a:latin typeface="Times New Roman" charset="0"/>
                <a:ea typeface="ＭＳ Ｐゴシック" charset="0"/>
              </a:rPr>
              <a:t>.</a:t>
            </a:r>
          </a:p>
          <a:p>
            <a:pPr marL="228600" indent="-228600"/>
            <a:r>
              <a:rPr lang="en-US">
                <a:latin typeface="Times New Roman" charset="0"/>
                <a:ea typeface="ＭＳ Ｐゴシック" charset="0"/>
              </a:rPr>
              <a:t>In addition we recognize two components to interface the system to the user on the one hand, and to the data collection on the other hand.</a:t>
            </a:r>
          </a:p>
          <a:p>
            <a:pPr marL="228600" indent="-228600"/>
            <a:endParaRPr lang="en-US">
              <a:latin typeface="Times New Roman" charset="0"/>
              <a:ea typeface="ＭＳ Ｐゴシック" charset="0"/>
            </a:endParaRPr>
          </a:p>
        </p:txBody>
      </p:sp>
    </p:spTree>
    <p:extLst>
      <p:ext uri="{BB962C8B-B14F-4D97-AF65-F5344CB8AC3E}">
        <p14:creationId xmlns:p14="http://schemas.microsoft.com/office/powerpoint/2010/main" val="54244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FA9D4B8E-2CC3-C542-863A-9426E829DAF9}" type="slidenum">
              <a:rPr lang="en-US" sz="1200">
                <a:solidFill>
                  <a:schemeClr val="tx2"/>
                </a:solidFill>
                <a:latin typeface="Tempus Sans ITC" charset="0"/>
              </a:rPr>
              <a:pPr eaLnBrk="1" hangingPunct="1"/>
              <a:t>19</a:t>
            </a:fld>
            <a:endParaRPr lang="en-US" sz="1200">
              <a:solidFill>
                <a:schemeClr val="tx2"/>
              </a:solidFill>
              <a:latin typeface="Tempus Sans ITC" charset="0"/>
            </a:endParaRPr>
          </a:p>
        </p:txBody>
      </p:sp>
      <p:sp>
        <p:nvSpPr>
          <p:cNvPr id="55298" name="Rectangle 2"/>
          <p:cNvSpPr>
            <a:spLocks noGrp="1" noRot="1" noChangeAspect="1" noChangeArrowheads="1" noTextEdit="1"/>
          </p:cNvSpPr>
          <p:nvPr>
            <p:ph type="sldImg"/>
          </p:nvPr>
        </p:nvSpPr>
        <p:spPr>
          <a:ln cap="flat"/>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In full text retrieval each document is represented by a set of representative keywords or index terms. Using index terms is an ancient concept that has been used in books. The earliest example of an index is from a temple library in Babylon, cataloging the subjects of the cuneiforms.  An index term is a document word useful for capturing the document's main topics. Often, index terms are only nouns, because nouns carry meaning by themselves, whereas verbs express relationships between words. These relationships are more difficult to extract.</a:t>
            </a:r>
          </a:p>
          <a:p>
            <a:r>
              <a:rPr lang="en-US" dirty="0">
                <a:latin typeface="Times New Roman" charset="0"/>
                <a:ea typeface="ＭＳ Ｐゴシック" charset="0"/>
              </a:rPr>
              <a:t>When using words as text features normally a stepwise processing approach is taken: in a first step, the document structure, e.g., from XML, is extracted and if required stored for further processing. The remaining text is stripped of special characters, producing the full text of the document as a sequence of tokens. Then very frequent words which are not useful for retrieval, so-called "</a:t>
            </a:r>
            <a:r>
              <a:rPr lang="en-US" dirty="0" err="1">
                <a:latin typeface="Times New Roman" charset="0"/>
                <a:ea typeface="ＭＳ Ｐゴシック" charset="0"/>
              </a:rPr>
              <a:t>stopwords</a:t>
            </a:r>
            <a:r>
              <a:rPr lang="en-US" dirty="0">
                <a:latin typeface="Times New Roman" charset="0"/>
                <a:ea typeface="ＭＳ Ｐゴシック" charset="0"/>
              </a:rPr>
              <a:t>", are eliminated (e.g. "a", "and" etc.). As the same word can occur in natural language in different forms, usually stemming is used: Stemming eliminates grammatical variations of the same word by reducing it to a word root, e.g., the words connecting, connection, connections would be reduced to the same "stem" connect. This step can be followed by a manual intervention, where humans can select or add index terms based on their understanding of the semantics of the document. The result of the process is a set of index terms which represents the document.</a:t>
            </a:r>
          </a:p>
        </p:txBody>
      </p:sp>
    </p:spTree>
    <p:extLst>
      <p:ext uri="{BB962C8B-B14F-4D97-AF65-F5344CB8AC3E}">
        <p14:creationId xmlns:p14="http://schemas.microsoft.com/office/powerpoint/2010/main" val="75343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191E6BA-A9DE-184D-8ECE-B7F956E6AC24}" type="slidenum">
              <a:rPr lang="en-US" sz="1200">
                <a:solidFill>
                  <a:schemeClr val="tx2"/>
                </a:solidFill>
                <a:latin typeface="Tempus Sans ITC" charset="0"/>
              </a:rPr>
              <a:pPr eaLnBrk="1" hangingPunct="1"/>
              <a:t>20</a:t>
            </a:fld>
            <a:endParaRPr lang="en-US" sz="1200">
              <a:solidFill>
                <a:schemeClr val="tx2"/>
              </a:solidFill>
              <a:latin typeface="Tempus Sans ITC" charset="0"/>
            </a:endParaRPr>
          </a:p>
        </p:txBody>
      </p:sp>
      <p:sp>
        <p:nvSpPr>
          <p:cNvPr id="57346" name="Rectangle 2"/>
          <p:cNvSpPr>
            <a:spLocks noGrp="1" noRot="1" noChangeAspect="1" noChangeArrowheads="1" noTextEdit="1"/>
          </p:cNvSpPr>
          <p:nvPr>
            <p:ph type="sldImg"/>
          </p:nvPr>
        </p:nvSpPr>
        <p:spPr>
          <a:ln cap="flat"/>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introduce the precise terminology we will use in the following for text retrieval systems. Note that the way of how specific weights are assigned to an index term with respect to a document and of how similarity coefficients are computed are part of the definition of the text retrieval model.</a:t>
            </a:r>
          </a:p>
        </p:txBody>
      </p:sp>
    </p:spTree>
    <p:extLst>
      <p:ext uri="{BB962C8B-B14F-4D97-AF65-F5344CB8AC3E}">
        <p14:creationId xmlns:p14="http://schemas.microsoft.com/office/powerpoint/2010/main" val="1435185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6198D8B-3570-A745-B0FA-9E17CB33C24B}" type="slidenum">
              <a:rPr lang="en-US" sz="1200">
                <a:solidFill>
                  <a:schemeClr val="tx2"/>
                </a:solidFill>
                <a:latin typeface="Tempus Sans ITC" charset="0"/>
              </a:rPr>
              <a:pPr eaLnBrk="1" hangingPunct="1"/>
              <a:t>21</a:t>
            </a:fld>
            <a:endParaRPr lang="en-US" sz="1200">
              <a:solidFill>
                <a:schemeClr val="tx2"/>
              </a:solidFill>
              <a:latin typeface="Tempus Sans ITC" charset="0"/>
            </a:endParaRPr>
          </a:p>
        </p:txBody>
      </p:sp>
      <p:sp>
        <p:nvSpPr>
          <p:cNvPr id="61442" name="Rectangle 2"/>
          <p:cNvSpPr>
            <a:spLocks noGrp="1" noRot="1" noChangeAspect="1" noChangeArrowheads="1" noTextEdit="1"/>
          </p:cNvSpPr>
          <p:nvPr>
            <p:ph type="sldImg"/>
          </p:nvPr>
        </p:nvSpPr>
        <p:spPr>
          <a:ln cap="flat"/>
        </p:spPr>
      </p:sp>
      <p:sp>
        <p:nvSpPr>
          <p:cNvPr id="61443" name="Rectangle 3"/>
          <p:cNvSpPr>
            <a:spLocks noGrp="1" noChangeArrowheads="1"/>
          </p:cNvSpPr>
          <p:nvPr>
            <p:ph type="body" idx="1"/>
          </p:nvPr>
        </p:nvSpPr>
        <p:spPr>
          <a:xfrm>
            <a:off x="949325" y="4864100"/>
            <a:ext cx="5200650" cy="4600575"/>
          </a:xfrm>
          <a:solidFill>
            <a:srgbClr val="FFFFFF"/>
          </a:solidFill>
          <a:ln w="12700" cap="flat">
            <a:solidFill>
              <a:srgbClr val="000000"/>
            </a:solidFill>
          </a:ln>
        </p:spPr>
        <p:txBody>
          <a:bodyPr/>
          <a:lstStyle/>
          <a:p>
            <a:r>
              <a:rPr lang="en-US">
                <a:latin typeface="Times New Roman" charset="0"/>
                <a:ea typeface="ＭＳ Ｐゴシック" charset="0"/>
              </a:rPr>
              <a:t>This is an example of a (simple) document collection that we will use in the following as running example.</a:t>
            </a:r>
          </a:p>
          <a:p>
            <a:endParaRPr lang="en-US">
              <a:latin typeface="Times New Roman" charset="0"/>
              <a:ea typeface="ＭＳ Ｐゴシック" charset="0"/>
            </a:endParaRPr>
          </a:p>
          <a:p>
            <a:endParaRPr lang="en-US">
              <a:latin typeface="Times New Roman" charset="0"/>
              <a:ea typeface="ＭＳ Ｐゴシック" charset="0"/>
            </a:endParaRPr>
          </a:p>
        </p:txBody>
      </p:sp>
    </p:spTree>
    <p:extLst>
      <p:ext uri="{BB962C8B-B14F-4D97-AF65-F5344CB8AC3E}">
        <p14:creationId xmlns:p14="http://schemas.microsoft.com/office/powerpoint/2010/main" val="1622016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785677B-2DF3-7141-A3DC-8EB6CFC462DC}" type="slidenum">
              <a:rPr lang="en-US" sz="1200">
                <a:solidFill>
                  <a:schemeClr val="tx2"/>
                </a:solidFill>
                <a:latin typeface="Tempus Sans ITC" charset="0"/>
              </a:rPr>
              <a:pPr eaLnBrk="1" hangingPunct="1"/>
              <a:t>22</a:t>
            </a:fld>
            <a:endParaRPr lang="en-US" sz="1200">
              <a:solidFill>
                <a:schemeClr val="tx2"/>
              </a:solidFill>
              <a:latin typeface="Tempus Sans ITC" charset="0"/>
            </a:endParaRPr>
          </a:p>
        </p:txBody>
      </p:sp>
      <p:sp>
        <p:nvSpPr>
          <p:cNvPr id="63490" name="Rectangle 2"/>
          <p:cNvSpPr>
            <a:spLocks noGrp="1" noRot="1" noChangeAspect="1" noChangeArrowheads="1" noTextEdit="1"/>
          </p:cNvSpPr>
          <p:nvPr>
            <p:ph type="sldImg"/>
          </p:nvPr>
        </p:nvSpPr>
        <p:spPr>
          <a:ln cap="flat"/>
        </p:spPr>
      </p:sp>
      <p:sp>
        <p:nvSpPr>
          <p:cNvPr id="63491" name="Rectangle 3"/>
          <p:cNvSpPr>
            <a:spLocks noGrp="1" noChangeArrowheads="1"/>
          </p:cNvSpPr>
          <p:nvPr>
            <p:ph type="body" idx="1"/>
          </p:nvPr>
        </p:nvSpPr>
        <p:spPr>
          <a:xfrm>
            <a:off x="949325" y="4864100"/>
            <a:ext cx="5200650" cy="4600575"/>
          </a:xfrm>
          <a:solidFill>
            <a:srgbClr val="FFFFFF"/>
          </a:solidFill>
          <a:ln/>
          <a:extLs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In text retrieval we represent the relationship between the index terms and the documents in a term-document matrix. In this example only a selected vocabulary is used for retrieval, consisting of all index terms that occur in more than one document and only weights of 1 are assigned, indicating that the term occurs in the document.</a:t>
            </a:r>
          </a:p>
        </p:txBody>
      </p:sp>
    </p:spTree>
    <p:extLst>
      <p:ext uri="{BB962C8B-B14F-4D97-AF65-F5344CB8AC3E}">
        <p14:creationId xmlns:p14="http://schemas.microsoft.com/office/powerpoint/2010/main" val="107937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6763"/>
            <a:ext cx="5545137" cy="3838575"/>
          </a:xfrm>
        </p:spPr>
      </p:sp>
      <p:sp>
        <p:nvSpPr>
          <p:cNvPr id="3" name="Notes Placeholder 2"/>
          <p:cNvSpPr>
            <a:spLocks noGrp="1"/>
          </p:cNvSpPr>
          <p:nvPr>
            <p:ph type="body" idx="1"/>
          </p:nvPr>
        </p:nvSpPr>
        <p:spPr/>
        <p:txBody>
          <a:bodyPr/>
          <a:lstStyle/>
          <a:p>
            <a:r>
              <a:rPr lang="en-GB" sz="1200" noProof="0" dirty="0"/>
              <a:t>Since the central role of an information system</a:t>
            </a:r>
            <a:r>
              <a:rPr lang="en-GB" sz="1200" baseline="0" noProof="0" dirty="0"/>
              <a:t> is to support a model of a real-world </a:t>
            </a:r>
            <a:r>
              <a:rPr lang="en-GB" sz="1200" baseline="0" noProof="0" dirty="0" err="1"/>
              <a:t>phenomen</a:t>
            </a:r>
            <a:r>
              <a:rPr lang="en-GB" sz="1200" baseline="0" noProof="0" dirty="0"/>
              <a:t> based on data, the key information management tasks are related to the interplay between data and models. We can identify two directions for this interplay: from models to data, and from data to models. From models to data is commonly what we understand by </a:t>
            </a:r>
            <a:r>
              <a:rPr lang="en-GB" sz="1200" b="1" baseline="0" noProof="0" dirty="0"/>
              <a:t>retrieval</a:t>
            </a:r>
            <a:r>
              <a:rPr lang="en-GB" sz="1200" baseline="0" noProof="0" dirty="0"/>
              <a:t>, or information retrieval. </a:t>
            </a:r>
          </a:p>
          <a:p>
            <a:endParaRPr lang="en-GB" sz="1200" baseline="0" noProof="0" dirty="0"/>
          </a:p>
          <a:p>
            <a:r>
              <a:rPr lang="en-GB" sz="1200" baseline="0" noProof="0" dirty="0"/>
              <a:t>Given a model, we would like to learn about specific aspects of reality. If we have a model of the temperature distribution in the world, we would like to retrieve the temperature at a specific location or the global average temperature. For Web search we would use a model of how search terms provided by user to a Web search engine relate to documents considered as being relevant by the user, to retrieve the results of a user query. </a:t>
            </a:r>
          </a:p>
          <a:p>
            <a:endParaRPr lang="en-GB" sz="1200" baseline="0" noProof="0" dirty="0"/>
          </a:p>
          <a:p>
            <a:r>
              <a:rPr lang="en-GB" sz="1200" baseline="0" noProof="0" dirty="0"/>
              <a:t>Going from data to models is what is commonly called data mining. Often we find big data collections for which we do not have a proper or only incomplete interpretation. For example, we might have temperature measurements at given points, but do not understand the correlations among those measurements or the values at locations without measurements. If we have large document collections, we do not understand which are the topics that are covered by those documents. Data mining deals with the problem of providing algorithms that reveal hidden structures in data in order to create new models. Both information retrieval and data mining will be central topics that will be covered in this course.</a:t>
            </a:r>
            <a:endParaRPr lang="en-GB" sz="1200" noProof="0" dirty="0"/>
          </a:p>
        </p:txBody>
      </p:sp>
      <p:sp>
        <p:nvSpPr>
          <p:cNvPr id="4" name="Slide Number Placeholder 3"/>
          <p:cNvSpPr>
            <a:spLocks noGrp="1"/>
          </p:cNvSpPr>
          <p:nvPr>
            <p:ph type="sldNum" sz="quarter" idx="10"/>
          </p:nvPr>
        </p:nvSpPr>
        <p:spPr/>
        <p:txBody>
          <a:bodyPr/>
          <a:lstStyle/>
          <a:p>
            <a:fld id="{E6C47E0B-2958-48CC-BA4E-C350203CF107}" type="slidenum">
              <a:rPr lang="en-US" smtClean="0"/>
              <a:pPr/>
              <a:t>2</a:t>
            </a:fld>
            <a:endParaRPr lang="en-US"/>
          </a:p>
        </p:txBody>
      </p:sp>
    </p:spTree>
    <p:extLst>
      <p:ext uri="{BB962C8B-B14F-4D97-AF65-F5344CB8AC3E}">
        <p14:creationId xmlns:p14="http://schemas.microsoft.com/office/powerpoint/2010/main" val="203480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41B3865-AF84-DA4F-B8D9-C7C7422FF16B}" type="slidenum">
              <a:rPr lang="en-US" sz="1200">
                <a:solidFill>
                  <a:schemeClr val="tx2"/>
                </a:solidFill>
                <a:latin typeface="Tempus Sans ITC" charset="0"/>
              </a:rPr>
              <a:pPr eaLnBrk="1" hangingPunct="1"/>
              <a:t>26</a:t>
            </a:fld>
            <a:endParaRPr lang="en-US" sz="1200">
              <a:solidFill>
                <a:schemeClr val="tx2"/>
              </a:solidFill>
              <a:latin typeface="Tempus Sans ITC" charset="0"/>
            </a:endParaRPr>
          </a:p>
        </p:txBody>
      </p:sp>
      <p:sp>
        <p:nvSpPr>
          <p:cNvPr id="67586" name="Rectangle 2"/>
          <p:cNvSpPr>
            <a:spLocks noGrp="1" noRot="1" noChangeAspect="1" noChangeArrowheads="1" noTextEdit="1"/>
          </p:cNvSpPr>
          <p:nvPr>
            <p:ph type="sldImg"/>
          </p:nvPr>
        </p:nvSpPr>
        <p:spPr>
          <a:ln cap="flat"/>
        </p:spPr>
      </p:sp>
      <p:sp>
        <p:nvSpPr>
          <p:cNvPr id="67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Early information retrieval systems (as well as many search systems in use today, such as spotlight and windows search) use the Boolean retrieval model. This model is actually more similar to database querying, as requests are specified as first order (Boolean) expressions. Term weights are set to 1 when a term occurs in a document, just as in the term-document matrix on the previous slide.</a:t>
            </a:r>
          </a:p>
        </p:txBody>
      </p:sp>
    </p:spTree>
    <p:extLst>
      <p:ext uri="{BB962C8B-B14F-4D97-AF65-F5344CB8AC3E}">
        <p14:creationId xmlns:p14="http://schemas.microsoft.com/office/powerpoint/2010/main" val="1337965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5ADB7C0-68C9-EF4E-BAB9-47640C06E9B0}" type="slidenum">
              <a:rPr lang="en-US" sz="1200">
                <a:solidFill>
                  <a:schemeClr val="tx2"/>
                </a:solidFill>
                <a:latin typeface="Tempus Sans ITC" charset="0"/>
              </a:rPr>
              <a:pPr eaLnBrk="1" hangingPunct="1"/>
              <a:t>27</a:t>
            </a:fld>
            <a:endParaRPr lang="en-US" sz="1200">
              <a:solidFill>
                <a:schemeClr val="tx2"/>
              </a:solidFill>
              <a:latin typeface="Tempus Sans ITC" charset="0"/>
            </a:endParaRPr>
          </a:p>
        </p:txBody>
      </p:sp>
      <p:sp>
        <p:nvSpPr>
          <p:cNvPr id="69634" name="Rectangle 2"/>
          <p:cNvSpPr>
            <a:spLocks noGrp="1" noRot="1" noChangeAspect="1" noChangeArrowheads="1" noTextEdit="1"/>
          </p:cNvSpPr>
          <p:nvPr>
            <p:ph type="sldImg"/>
          </p:nvPr>
        </p:nvSpPr>
        <p:spPr>
          <a:ln cap="flat"/>
        </p:spPr>
      </p:sp>
      <p:sp>
        <p:nvSpPr>
          <p:cNvPr id="696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Computing the similarity of a document with a query reduces in Boolean retrieval to the problem of checking whether the term occurrences in the document satisfy the Boolean condition specified by the query. In order to do this in a systematic manner, a Boolean query is first normalized into disjunctive normal form. Using this equivalent representation, checking whether a document matches the query reduces to the problem of checking whether the document vector, i.e., the column of the term-document matrix corresponding to the document, matches one of the conjunctive terms of the query. </a:t>
            </a:r>
          </a:p>
          <a:p>
            <a:endParaRPr lang="en-US">
              <a:latin typeface="Times New Roman" charset="0"/>
              <a:ea typeface="ＭＳ Ｐゴシック" charset="0"/>
            </a:endParaRPr>
          </a:p>
        </p:txBody>
      </p:sp>
    </p:spTree>
    <p:extLst>
      <p:ext uri="{BB962C8B-B14F-4D97-AF65-F5344CB8AC3E}">
        <p14:creationId xmlns:p14="http://schemas.microsoft.com/office/powerpoint/2010/main" val="892269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58E6C721-902F-2C4D-A97A-3A44A273A800}" type="slidenum">
              <a:rPr lang="en-US" sz="1200">
                <a:solidFill>
                  <a:schemeClr val="tx2"/>
                </a:solidFill>
                <a:latin typeface="Tempus Sans ITC" charset="0"/>
              </a:rPr>
              <a:pPr eaLnBrk="1" hangingPunct="1"/>
              <a:t>28</a:t>
            </a:fld>
            <a:endParaRPr lang="en-US" sz="1200">
              <a:solidFill>
                <a:schemeClr val="tx2"/>
              </a:solidFill>
              <a:latin typeface="Tempus Sans ITC" charset="0"/>
            </a:endParaRPr>
          </a:p>
        </p:txBody>
      </p:sp>
      <p:sp>
        <p:nvSpPr>
          <p:cNvPr id="71682" name="Rectangle 2"/>
          <p:cNvSpPr>
            <a:spLocks noGrp="1" noRot="1" noChangeAspect="1" noChangeArrowheads="1" noTextEdit="1"/>
          </p:cNvSpPr>
          <p:nvPr>
            <p:ph type="sldImg"/>
          </p:nvPr>
        </p:nvSpPr>
        <p:spPr>
          <a:ln cap="flat"/>
        </p:spPr>
      </p:sp>
      <p:sp>
        <p:nvSpPr>
          <p:cNvPr id="716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 match is established if the document vector contains all the terms of the query vector in the correct form, i.e., if the term occurs positively in the query the term has to occur in the document, if the term occurs in the negated form in the query the term must not occur, and if the term does not occur in the query it may or may not occur in the document.</a:t>
            </a:r>
            <a:endParaRPr lang="en-GB">
              <a:latin typeface="Times New Roman" charset="0"/>
              <a:ea typeface="ＭＳ Ｐゴシック" charset="0"/>
            </a:endParaRPr>
          </a:p>
        </p:txBody>
      </p:sp>
    </p:spTree>
    <p:extLst>
      <p:ext uri="{BB962C8B-B14F-4D97-AF65-F5344CB8AC3E}">
        <p14:creationId xmlns:p14="http://schemas.microsoft.com/office/powerpoint/2010/main" val="48738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DB49E63-461A-FF4A-BD2B-07800061345F}" type="slidenum">
              <a:rPr lang="en-US" sz="1200">
                <a:solidFill>
                  <a:schemeClr val="tx2"/>
                </a:solidFill>
                <a:latin typeface="Tempus Sans ITC" charset="0"/>
              </a:rPr>
              <a:pPr eaLnBrk="1" hangingPunct="1"/>
              <a:t>29</a:t>
            </a:fld>
            <a:endParaRPr lang="en-US" sz="1200">
              <a:solidFill>
                <a:schemeClr val="tx2"/>
              </a:solidFill>
              <a:latin typeface="Tempus Sans ITC" charset="0"/>
            </a:endParaRPr>
          </a:p>
        </p:txBody>
      </p:sp>
      <p:sp>
        <p:nvSpPr>
          <p:cNvPr id="73730" name="Rectangle 2"/>
          <p:cNvSpPr>
            <a:spLocks noGrp="1" noRot="1" noChangeAspect="1" noChangeArrowheads="1" noTextEdit="1"/>
          </p:cNvSpPr>
          <p:nvPr>
            <p:ph type="sldImg"/>
          </p:nvPr>
        </p:nvSpPr>
        <p:spPr>
          <a:ln cap="flat"/>
        </p:spPr>
      </p:sp>
      <p:sp>
        <p:nvSpPr>
          <p:cNvPr id="737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This example illustrates a complete Boolean retrieval process for our sample document collection.</a:t>
            </a:r>
          </a:p>
          <a:p>
            <a:endParaRPr lang="en-US" dirty="0">
              <a:latin typeface="Times New Roman" charset="0"/>
              <a:ea typeface="ＭＳ Ｐゴシック" charset="0"/>
            </a:endParaRPr>
          </a:p>
          <a:p>
            <a:r>
              <a:rPr lang="en-US" dirty="0">
                <a:latin typeface="Times New Roman" charset="0"/>
                <a:ea typeface="ＭＳ Ｐゴシック" charset="0"/>
              </a:rPr>
              <a:t>The transformation from the original query to the disjunctive normal form proceeds in the following steps:</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OR</a:t>
            </a:r>
          </a:p>
          <a:p>
            <a:r>
              <a:rPr lang="en-US" dirty="0">
                <a:latin typeface="Times New Roman" charset="0"/>
                <a:ea typeface="ＭＳ Ｐゴシック" charset="0"/>
              </a:rPr>
              <a:t>(application AND NOT theory)-&gt;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 NOT theory) OR</a:t>
            </a:r>
          </a:p>
          <a:p>
            <a:r>
              <a:rPr lang="en-US" dirty="0">
                <a:latin typeface="Times New Roman" charset="0"/>
                <a:ea typeface="ＭＳ Ｐゴシック" charset="0"/>
              </a:rPr>
              <a:t>(application AND (algorithm or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 -&gt;</a:t>
            </a:r>
          </a:p>
          <a:p>
            <a:endParaRPr lang="en-US" dirty="0">
              <a:latin typeface="Times New Roman" charset="0"/>
              <a:ea typeface="ＭＳ Ｐゴシック" charset="0"/>
            </a:endParaRPr>
          </a:p>
          <a:p>
            <a:r>
              <a:rPr lang="en-US" dirty="0">
                <a:latin typeface="Times New Roman" charset="0"/>
                <a:ea typeface="ＭＳ Ｐゴシック" charset="0"/>
              </a:rPr>
              <a:t>(application AND algorithm AND theory) OR</a:t>
            </a:r>
          </a:p>
          <a:p>
            <a:r>
              <a:rPr lang="en-US" dirty="0">
                <a:latin typeface="Times New Roman" charset="0"/>
                <a:ea typeface="ＭＳ Ｐゴシック" charset="0"/>
              </a:rPr>
              <a:t>(application AND algorithm AND NOT theory) OR</a:t>
            </a:r>
          </a:p>
          <a:p>
            <a:r>
              <a:rPr lang="en-US" dirty="0">
                <a:latin typeface="Times New Roman" charset="0"/>
                <a:ea typeface="ＭＳ Ｐゴシック" charset="0"/>
              </a:rPr>
              <a:t>(application AND NOT algorithm AND NOT theory)</a:t>
            </a:r>
          </a:p>
        </p:txBody>
      </p:sp>
    </p:spTree>
    <p:extLst>
      <p:ext uri="{BB962C8B-B14F-4D97-AF65-F5344CB8AC3E}">
        <p14:creationId xmlns:p14="http://schemas.microsoft.com/office/powerpoint/2010/main" val="910694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F46FF3E-0422-7140-84D1-6C28CD55D710}" type="slidenum">
              <a:rPr lang="en-US" sz="1200">
                <a:solidFill>
                  <a:schemeClr val="tx2"/>
                </a:solidFill>
                <a:latin typeface="Tempus Sans ITC" charset="0"/>
              </a:rPr>
              <a:pPr eaLnBrk="1" hangingPunct="1"/>
              <a:t>31</a:t>
            </a:fld>
            <a:endParaRPr lang="en-US" sz="1200">
              <a:solidFill>
                <a:schemeClr val="tx2"/>
              </a:solidFill>
              <a:latin typeface="Tempus Sans ITC" charset="0"/>
            </a:endParaRPr>
          </a:p>
        </p:txBody>
      </p:sp>
      <p:sp>
        <p:nvSpPr>
          <p:cNvPr id="76802" name="Rectangle 2"/>
          <p:cNvSpPr>
            <a:spLocks noGrp="1" noRot="1" noChangeAspect="1" noChangeArrowheads="1" noTextEdit="1"/>
          </p:cNvSpPr>
          <p:nvPr>
            <p:ph type="sldImg"/>
          </p:nvPr>
        </p:nvSpPr>
        <p:spPr>
          <a:ln cap="flat"/>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main limitation of the Boolean retrieval model is its incapability to rank the result and to match documents that do not contain all the keywords of the query. More complex requests become very difficult to formulate. Finally it is hard to predict</a:t>
            </a:r>
            <a:r>
              <a:rPr lang="en-US" baseline="0" dirty="0">
                <a:latin typeface="Times New Roman" charset="0"/>
                <a:ea typeface="ＭＳ Ｐゴシック" charset="0"/>
              </a:rPr>
              <a:t> for the user whether a query would produce a reasonably sized set of results. Often either no results are returned, if the query is too restrictive or very large numbers of results are produced in the opposite case.</a:t>
            </a:r>
            <a:endParaRPr lang="en-US" dirty="0">
              <a:latin typeface="Times New Roman" charset="0"/>
              <a:ea typeface="ＭＳ Ｐゴシック" charset="0"/>
            </a:endParaRPr>
          </a:p>
          <a:p>
            <a:endParaRPr lang="en-US" dirty="0">
              <a:latin typeface="Times New Roman" charset="0"/>
              <a:ea typeface="ＭＳ Ｐゴシック" charset="0"/>
            </a:endParaRPr>
          </a:p>
          <a:p>
            <a:r>
              <a:rPr lang="en-US" dirty="0">
                <a:latin typeface="Times New Roman" charset="0"/>
                <a:ea typeface="ＭＳ Ｐゴシック" charset="0"/>
              </a:rPr>
              <a:t>The vector space retrieval model addresses these issues by supporting non-binary weights, i.e., real numbers in [0,1], both for documents and queries, and producing continuous similarity measures in [0,1]. The similarity measure is derived from the geometrical relationship of vectors in the m-dimensional space of document/query vectors. By using free text queries, i.e. users can formulate any text as query, the vector space model also simplifies the task of query formulation for users.</a:t>
            </a:r>
          </a:p>
        </p:txBody>
      </p:sp>
    </p:spTree>
    <p:extLst>
      <p:ext uri="{BB962C8B-B14F-4D97-AF65-F5344CB8AC3E}">
        <p14:creationId xmlns:p14="http://schemas.microsoft.com/office/powerpoint/2010/main" val="92649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A3267CB1-CA7D-8B41-936A-A4BA5A3CF430}" type="slidenum">
              <a:rPr lang="en-US" sz="1200">
                <a:solidFill>
                  <a:schemeClr val="tx2"/>
                </a:solidFill>
                <a:latin typeface="Tempus Sans ITC" charset="0"/>
              </a:rPr>
              <a:pPr eaLnBrk="1" hangingPunct="1"/>
              <a:t>32</a:t>
            </a:fld>
            <a:endParaRPr lang="en-US" sz="1200">
              <a:solidFill>
                <a:schemeClr val="tx2"/>
              </a:solidFill>
              <a:latin typeface="Tempus Sans ITC" charset="0"/>
            </a:endParaRPr>
          </a:p>
        </p:txBody>
      </p:sp>
      <p:sp>
        <p:nvSpPr>
          <p:cNvPr id="80898" name="Rectangle 2"/>
          <p:cNvSpPr>
            <a:spLocks noGrp="1" noRot="1" noChangeAspect="1" noChangeArrowheads="1" noTextEdit="1"/>
          </p:cNvSpPr>
          <p:nvPr>
            <p:ph type="sldImg"/>
          </p:nvPr>
        </p:nvSpPr>
        <p:spPr>
          <a:ln cap="flat"/>
        </p:spPr>
      </p:sp>
      <p:sp>
        <p:nvSpPr>
          <p:cNvPr id="80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The distance measure for vectors has to satisfy the following properties: </a:t>
            </a:r>
          </a:p>
          <a:p>
            <a:pPr>
              <a:buFontTx/>
              <a:buChar char="•"/>
            </a:pPr>
            <a:r>
              <a:rPr lang="en-US" dirty="0">
                <a:latin typeface="Times New Roman" charset="0"/>
                <a:ea typeface="ＭＳ Ｐゴシック" charset="0"/>
              </a:rPr>
              <a:t> If two vectors coincide completely their similarity should be maximal, i.e., equal to 1. </a:t>
            </a:r>
          </a:p>
          <a:p>
            <a:pPr>
              <a:buFontTx/>
              <a:buChar char="•"/>
            </a:pPr>
            <a:r>
              <a:rPr lang="en-US" dirty="0">
                <a:latin typeface="Times New Roman" charset="0"/>
                <a:ea typeface="ＭＳ Ｐゴシック" charset="0"/>
              </a:rPr>
              <a:t> If two vectors have no keywords in common, i.e., if wherever the query vector has positive weights the document vector has weight 0, and vice versa – or in other words if the vectors are orthogonal – the similarity should be minimal, i.e., equal to 0.</a:t>
            </a:r>
          </a:p>
          <a:p>
            <a:pPr>
              <a:buFontTx/>
              <a:buChar char="•"/>
            </a:pPr>
            <a:r>
              <a:rPr lang="en-US" dirty="0">
                <a:latin typeface="Times New Roman" charset="0"/>
                <a:ea typeface="ＭＳ Ｐゴシック" charset="0"/>
              </a:rPr>
              <a:t> in all other cases the similarity should be between 0 and 1.</a:t>
            </a:r>
          </a:p>
          <a:p>
            <a:r>
              <a:rPr lang="en-US" dirty="0">
                <a:latin typeface="Times New Roman" charset="0"/>
                <a:ea typeface="ＭＳ Ｐゴシック" charset="0"/>
              </a:rPr>
              <a:t>The scalar product (which is equivalent to the cosine of the angle of two vectors) has exactly these properties and is therefore (normally) used as similarity measure for vector space retrieval.</a:t>
            </a:r>
          </a:p>
          <a:p>
            <a:endParaRPr lang="en-US" dirty="0">
              <a:latin typeface="Times New Roman" charset="0"/>
              <a:ea typeface="ＭＳ Ｐゴシック" charset="0"/>
            </a:endParaRPr>
          </a:p>
          <a:p>
            <a:r>
              <a:rPr lang="en-US" dirty="0">
                <a:latin typeface="Times New Roman" charset="0"/>
                <a:ea typeface="ＭＳ Ｐゴシック" charset="0"/>
              </a:rPr>
              <a:t>A good question is why not use Euclidean distance, instead of Cosine distance. The problem with Euclidean distance is that different documents with the same or similar distribution of term weights, but of different vector length would give very different results, whereas their meaning would be the same or similar. E.g. the documents with vectors (1,1,0) and (2,2,0) would probably carry the same meaning. But their distances to a query vector would be very different.</a:t>
            </a:r>
          </a:p>
          <a:p>
            <a:endParaRPr lang="en-US" dirty="0">
              <a:latin typeface="Times New Roman" charset="0"/>
              <a:ea typeface="ＭＳ Ｐゴシック" charset="0"/>
            </a:endParaRPr>
          </a:p>
        </p:txBody>
      </p:sp>
    </p:spTree>
    <p:extLst>
      <p:ext uri="{BB962C8B-B14F-4D97-AF65-F5344CB8AC3E}">
        <p14:creationId xmlns:p14="http://schemas.microsoft.com/office/powerpoint/2010/main" val="72614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F76B2F-60C5-D845-9233-E3871528B83C}" type="slidenum">
              <a:rPr lang="en-US" sz="1200">
                <a:solidFill>
                  <a:schemeClr val="tx2"/>
                </a:solidFill>
                <a:latin typeface="Tempus Sans ITC" charset="0"/>
              </a:rPr>
              <a:pPr eaLnBrk="1" hangingPunct="1"/>
              <a:t>33</a:t>
            </a:fld>
            <a:endParaRPr lang="en-US" sz="1200">
              <a:solidFill>
                <a:schemeClr val="tx2"/>
              </a:solidFill>
              <a:latin typeface="Tempus Sans ITC" charset="0"/>
            </a:endParaRPr>
          </a:p>
        </p:txBody>
      </p:sp>
      <p:sp>
        <p:nvSpPr>
          <p:cNvPr id="78850" name="Rectangle 2"/>
          <p:cNvSpPr>
            <a:spLocks noGrp="1" noRot="1" noChangeAspect="1" noChangeArrowheads="1" noTextEdit="1"/>
          </p:cNvSpPr>
          <p:nvPr>
            <p:ph type="sldImg"/>
          </p:nvPr>
        </p:nvSpPr>
        <p:spPr>
          <a:ln cap="flat"/>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vector space retrieval model is the standard retrieval technique used both on the Web and for classical text retrieval.</a:t>
            </a:r>
          </a:p>
          <a:p>
            <a:endParaRPr lang="en-GB">
              <a:latin typeface="Times New Roman" charset="0"/>
              <a:ea typeface="ＭＳ Ｐゴシック" charset="0"/>
            </a:endParaRPr>
          </a:p>
        </p:txBody>
      </p:sp>
    </p:spTree>
    <p:extLst>
      <p:ext uri="{BB962C8B-B14F-4D97-AF65-F5344CB8AC3E}">
        <p14:creationId xmlns:p14="http://schemas.microsoft.com/office/powerpoint/2010/main" val="15592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31F9475-E65E-FA4C-9D1C-526F989BE362}" type="slidenum">
              <a:rPr lang="en-US" sz="1200">
                <a:solidFill>
                  <a:schemeClr val="tx2"/>
                </a:solidFill>
                <a:latin typeface="Tempus Sans ITC" charset="0"/>
              </a:rPr>
              <a:pPr eaLnBrk="1" hangingPunct="1"/>
              <a:t>34</a:t>
            </a:fld>
            <a:endParaRPr lang="en-US" sz="1200">
              <a:solidFill>
                <a:schemeClr val="tx2"/>
              </a:solidFill>
              <a:latin typeface="Tempus Sans IT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We apply the same weighting scheme for the document and query vectors as in the case of Boolean retrieval, and show the results vector space retrieval produces. We observe that also documents containing only one of the two keywords occurring in the query, would show up in the result, although with lower similarity value.</a:t>
            </a:r>
          </a:p>
          <a:p>
            <a:r>
              <a:rPr lang="en-US" dirty="0">
                <a:latin typeface="Times New Roman" charset="0"/>
                <a:ea typeface="ＭＳ Ｐゴシック" charset="0"/>
              </a:rPr>
              <a:t>Since in vector space retrieval no longer exclusively binary weights are used, a central question is of how to determine weights that more precisely determine the importance of a term for the document. Obviously not all terms carry the same amount of information on the meaning of a document. This was for example one of the reasons to eliminate stop words, as they normally carry no meaning at all.</a:t>
            </a:r>
          </a:p>
        </p:txBody>
      </p:sp>
    </p:spTree>
    <p:extLst>
      <p:ext uri="{BB962C8B-B14F-4D97-AF65-F5344CB8AC3E}">
        <p14:creationId xmlns:p14="http://schemas.microsoft.com/office/powerpoint/2010/main" val="23259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8EBECBBB-6681-7F41-88D8-1246C3D848A0}" type="slidenum">
              <a:rPr lang="en-US" sz="1200">
                <a:solidFill>
                  <a:schemeClr val="tx2"/>
                </a:solidFill>
                <a:latin typeface="Tempus Sans ITC" charset="0"/>
              </a:rPr>
              <a:pPr eaLnBrk="1" hangingPunct="1"/>
              <a:t>35</a:t>
            </a:fld>
            <a:endParaRPr lang="en-US" sz="1200">
              <a:solidFill>
                <a:schemeClr val="tx2"/>
              </a:solidFill>
              <a:latin typeface="Tempus Sans ITC" charset="0"/>
            </a:endParaRPr>
          </a:p>
        </p:txBody>
      </p:sp>
      <p:sp>
        <p:nvSpPr>
          <p:cNvPr id="84994" name="Rectangle 2"/>
          <p:cNvSpPr>
            <a:spLocks noGrp="1" noRot="1" noChangeAspect="1" noChangeArrowheads="1" noTextEdit="1"/>
          </p:cNvSpPr>
          <p:nvPr>
            <p:ph type="sldImg"/>
          </p:nvPr>
        </p:nvSpPr>
        <p:spPr>
          <a:ln cap="flat"/>
        </p:spPr>
      </p:sp>
      <p:sp>
        <p:nvSpPr>
          <p:cNvPr id="849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An obvious difference that can be made among terms is with respect to their frequency of occurrence in a document. Thus a weighting scheme for documents can be defined by considering the (relative) frequency of terms within a document. The term frequency is normalized with respect to the maximal frequency of all terms occurring within the document. </a:t>
            </a:r>
          </a:p>
        </p:txBody>
      </p:sp>
    </p:spTree>
    <p:extLst>
      <p:ext uri="{BB962C8B-B14F-4D97-AF65-F5344CB8AC3E}">
        <p14:creationId xmlns:p14="http://schemas.microsoft.com/office/powerpoint/2010/main" val="77027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DBF1214A-1FB0-184D-95BC-7A4C7564D595}" type="slidenum">
              <a:rPr lang="en-US" sz="1200">
                <a:solidFill>
                  <a:schemeClr val="tx2"/>
                </a:solidFill>
                <a:latin typeface="Tempus Sans ITC" charset="0"/>
              </a:rPr>
              <a:pPr eaLnBrk="1" hangingPunct="1"/>
              <a:t>36</a:t>
            </a:fld>
            <a:endParaRPr lang="en-US" sz="1200">
              <a:solidFill>
                <a:schemeClr val="tx2"/>
              </a:solidFill>
              <a:latin typeface="Tempus Sans IT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illustrates the use of term frequency. Assume we form the query vector by simply setting the weight to 1 if the keyword appears in the query. Then we would obtain D1 and D2 as result. Actually, this result appears to be non-intuitive, since we would expect that D3 is much more similar to q than D2. What has gone wrong?</a:t>
            </a:r>
          </a:p>
          <a:p>
            <a:r>
              <a:rPr lang="en-US">
                <a:latin typeface="Times New Roman" charset="0"/>
                <a:ea typeface="ＭＳ Ｐゴシック" charset="0"/>
              </a:rPr>
              <a:t>The problem is that the term "retrieval", since it occurs very frequently in D2, leads to a high similarity value for D2. On the other hand the term retrieval has very little power to disambiguate meaning in this document collection, since every document contains this term. From an information-theoretic perspective one can state, that the term "retrieval" does not reduce the uncertainty about the result at all.</a:t>
            </a:r>
          </a:p>
        </p:txBody>
      </p:sp>
    </p:spTree>
    <p:extLst>
      <p:ext uri="{BB962C8B-B14F-4D97-AF65-F5344CB8AC3E}">
        <p14:creationId xmlns:p14="http://schemas.microsoft.com/office/powerpoint/2010/main" val="106194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BF9465B-37E9-E040-9180-5DCB9F55DB31}" type="slidenum">
              <a:rPr lang="en-US" sz="1200">
                <a:solidFill>
                  <a:schemeClr val="tx2"/>
                </a:solidFill>
                <a:latin typeface="Tempus Sans ITC" charset="0"/>
              </a:rPr>
              <a:pPr eaLnBrk="1" hangingPunct="1"/>
              <a:t>3</a:t>
            </a:fld>
            <a:endParaRPr lang="en-US" sz="1200">
              <a:solidFill>
                <a:schemeClr val="tx2"/>
              </a:solidFill>
              <a:latin typeface="Tempus Sans ITC"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fr-FR">
              <a:latin typeface="Times New Roman" charset="0"/>
              <a:ea typeface="ＭＳ Ｐゴシック" charset="0"/>
            </a:endParaRPr>
          </a:p>
        </p:txBody>
      </p:sp>
    </p:spTree>
    <p:extLst>
      <p:ext uri="{BB962C8B-B14F-4D97-AF65-F5344CB8AC3E}">
        <p14:creationId xmlns:p14="http://schemas.microsoft.com/office/powerpoint/2010/main" val="423798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2D4A38F6-E3A3-DF43-B12F-551AFAFAF64C}" type="slidenum">
              <a:rPr lang="en-US" sz="1200">
                <a:solidFill>
                  <a:schemeClr val="tx2"/>
                </a:solidFill>
                <a:latin typeface="Tempus Sans ITC" charset="0"/>
              </a:rPr>
              <a:pPr eaLnBrk="1" hangingPunct="1"/>
              <a:t>37</a:t>
            </a:fld>
            <a:endParaRPr lang="en-US" sz="1200">
              <a:solidFill>
                <a:schemeClr val="tx2"/>
              </a:solidFill>
              <a:latin typeface="Tempus Sans ITC" charset="0"/>
            </a:endParaRPr>
          </a:p>
        </p:txBody>
      </p:sp>
      <p:sp>
        <p:nvSpPr>
          <p:cNvPr id="90114" name="Rectangle 2"/>
          <p:cNvSpPr>
            <a:spLocks noGrp="1" noRot="1" noChangeAspect="1" noChangeArrowheads="1" noTextEdit="1"/>
          </p:cNvSpPr>
          <p:nvPr>
            <p:ph type="sldImg"/>
          </p:nvPr>
        </p:nvSpPr>
        <p:spPr>
          <a:ln cap="flat"/>
        </p:spPr>
      </p:sp>
      <p:sp>
        <p:nvSpPr>
          <p:cNvPr id="901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Thus we have to take into account not only the frequency of a term within a document, when determining the importance of the term for characterizing the document, but also the discriminative power of the term with respect to the document collection as a whole. For that purpose, the inverse document frequency is computed and included into the term weight.</a:t>
            </a:r>
          </a:p>
          <a:p>
            <a:r>
              <a:rPr lang="en-US">
                <a:latin typeface="Times New Roman" charset="0"/>
                <a:ea typeface="ＭＳ Ｐゴシック" charset="0"/>
              </a:rPr>
              <a:t>We can see now from this weighting scheme that eliminating stop words is actually an optimization of computing similarity measures in vector space retrieval. Since stop words normally occur in every document of a collection, their term weights will normally be 0 and thus the terms do not play a role in retrieval. Thus it is of advantage to exclude them already from the retrieval process at the very beginning.</a:t>
            </a:r>
          </a:p>
        </p:txBody>
      </p:sp>
    </p:spTree>
    <p:extLst>
      <p:ext uri="{BB962C8B-B14F-4D97-AF65-F5344CB8AC3E}">
        <p14:creationId xmlns:p14="http://schemas.microsoft.com/office/powerpoint/2010/main" val="416823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789F51C-6F5F-7344-BDE0-7D87C2262E08}" type="slidenum">
              <a:rPr lang="en-US" sz="1200">
                <a:solidFill>
                  <a:schemeClr val="tx2"/>
                </a:solidFill>
                <a:latin typeface="Tempus Sans ITC" charset="0"/>
              </a:rPr>
              <a:pPr eaLnBrk="1" hangingPunct="1"/>
              <a:t>38</a:t>
            </a:fld>
            <a:endParaRPr lang="en-US" sz="1200">
              <a:solidFill>
                <a:schemeClr val="tx2"/>
              </a:solidFill>
              <a:latin typeface="Tempus Sans ITC"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We have now: n=4, n</a:t>
            </a:r>
            <a:r>
              <a:rPr lang="en-US" baseline="-25000">
                <a:latin typeface="Times New Roman" charset="0"/>
                <a:ea typeface="ＭＳ Ｐゴシック" charset="0"/>
              </a:rPr>
              <a:t>information</a:t>
            </a:r>
            <a:r>
              <a:rPr lang="en-US">
                <a:latin typeface="Times New Roman" charset="0"/>
                <a:ea typeface="ＭＳ Ｐゴシック" charset="0"/>
              </a:rPr>
              <a:t>=2, n</a:t>
            </a:r>
            <a:r>
              <a:rPr lang="en-US" baseline="-25000">
                <a:latin typeface="Times New Roman" charset="0"/>
                <a:ea typeface="ＭＳ Ｐゴシック" charset="0"/>
              </a:rPr>
              <a:t>retrieval</a:t>
            </a:r>
            <a:r>
              <a:rPr lang="en-US">
                <a:latin typeface="Times New Roman" charset="0"/>
                <a:ea typeface="ＭＳ Ｐゴシック" charset="0"/>
              </a:rPr>
              <a:t>=4, n</a:t>
            </a:r>
            <a:r>
              <a:rPr lang="en-US" baseline="-25000">
                <a:latin typeface="Times New Roman" charset="0"/>
                <a:ea typeface="ＭＳ Ｐゴシック" charset="0"/>
              </a:rPr>
              <a:t>agency</a:t>
            </a:r>
            <a:r>
              <a:rPr lang="en-US">
                <a:latin typeface="Times New Roman" charset="0"/>
                <a:ea typeface="ＭＳ Ｐゴシック" charset="0"/>
              </a:rPr>
              <a:t>=2</a:t>
            </a:r>
          </a:p>
          <a:p>
            <a:r>
              <a:rPr lang="en-US">
                <a:latin typeface="Times New Roman" charset="0"/>
                <a:ea typeface="ＭＳ Ｐゴシック" charset="0"/>
              </a:rPr>
              <a:t>The result corresponds much better to the "expectation" when using the inverse document frequencies.</a:t>
            </a:r>
          </a:p>
        </p:txBody>
      </p:sp>
    </p:spTree>
    <p:extLst>
      <p:ext uri="{BB962C8B-B14F-4D97-AF65-F5344CB8AC3E}">
        <p14:creationId xmlns:p14="http://schemas.microsoft.com/office/powerpoint/2010/main" val="46637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049CE69C-247B-A041-AB61-9EDBBDC9727E}" type="slidenum">
              <a:rPr lang="en-US" sz="1200">
                <a:solidFill>
                  <a:schemeClr val="tx2"/>
                </a:solidFill>
                <a:latin typeface="Tempus Sans ITC" charset="0"/>
              </a:rPr>
              <a:pPr eaLnBrk="1" hangingPunct="1"/>
              <a:t>39</a:t>
            </a:fld>
            <a:endParaRPr lang="en-US" sz="1200">
              <a:solidFill>
                <a:schemeClr val="tx2"/>
              </a:solidFill>
              <a:latin typeface="Tempus Sans ITC" charset="0"/>
            </a:endParaRPr>
          </a:p>
        </p:txBody>
      </p:sp>
      <p:sp>
        <p:nvSpPr>
          <p:cNvPr id="94210" name="Rectangle 2"/>
          <p:cNvSpPr>
            <a:spLocks noGrp="1" noRot="1" noChangeAspect="1" noChangeArrowheads="1" noTextEdit="1"/>
          </p:cNvSpPr>
          <p:nvPr>
            <p:ph type="sldImg"/>
          </p:nvPr>
        </p:nvSpPr>
        <p:spPr>
          <a:ln cap="flat"/>
        </p:spPr>
      </p:sp>
      <p:sp>
        <p:nvSpPr>
          <p:cNvPr id="942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Finally, we have to look at the question of how to determine the weights for the query vector. One can apply the same principles as for determining the document vector, as is shown. In practice there exist a number of variations of this approach.</a:t>
            </a:r>
          </a:p>
          <a:p>
            <a:endParaRPr lang="en-US">
              <a:latin typeface="Times New Roman" charset="0"/>
              <a:ea typeface="ＭＳ Ｐゴシック" charset="0"/>
            </a:endParaRPr>
          </a:p>
        </p:txBody>
      </p:sp>
    </p:spTree>
    <p:extLst>
      <p:ext uri="{BB962C8B-B14F-4D97-AF65-F5344CB8AC3E}">
        <p14:creationId xmlns:p14="http://schemas.microsoft.com/office/powerpoint/2010/main" val="2117148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65D94951-F855-7749-86F0-DD19D45AA8AB}" type="slidenum">
              <a:rPr lang="en-US" sz="1200">
                <a:solidFill>
                  <a:schemeClr val="tx2"/>
                </a:solidFill>
                <a:latin typeface="Tempus Sans ITC" charset="0"/>
              </a:rPr>
              <a:pPr eaLnBrk="1" hangingPunct="1"/>
              <a:t>40</a:t>
            </a:fld>
            <a:endParaRPr lang="en-US" sz="1200">
              <a:solidFill>
                <a:schemeClr val="tx2"/>
              </a:solidFill>
              <a:latin typeface="Tempus Sans ITC" charset="0"/>
            </a:endParaRPr>
          </a:p>
        </p:txBody>
      </p:sp>
      <p:sp>
        <p:nvSpPr>
          <p:cNvPr id="96258" name="Rectangle 2"/>
          <p:cNvSpPr>
            <a:spLocks noGrp="1" noRot="1" noChangeAspect="1" noChangeArrowheads="1" noTextEdit="1"/>
          </p:cNvSpPr>
          <p:nvPr>
            <p:ph type="sldImg"/>
          </p:nvPr>
        </p:nvSpPr>
        <p:spPr>
          <a:ln cap="flat"/>
        </p:spPr>
      </p:sp>
      <p:sp>
        <p:nvSpPr>
          <p:cNvPr id="962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examples provides an illustration of the differences of Boolean and vector space retrieval.</a:t>
            </a:r>
          </a:p>
        </p:txBody>
      </p:sp>
    </p:spTree>
    <p:extLst>
      <p:ext uri="{BB962C8B-B14F-4D97-AF65-F5344CB8AC3E}">
        <p14:creationId xmlns:p14="http://schemas.microsoft.com/office/powerpoint/2010/main" val="1262057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long term the suspicion was that the standard vector space retrieval method favors short documents over long documents as a result of the normalization of document vectors. While normalizing document vectors a term that occurs in the query would receive a lower weight in the longer document , as it has to share the total weigth of 1 with a larger number of terms, and thus the longer document is less likely to receive a high rank. In a seminal paper Singhal and co-authors provided empirical evidence for this phenomenon. The compared for a TREC dataset the likelihood of a document of a given length of being relevant (by relying on the manual evaluation) with the propobability that a document of that length would be retrieved using standard vector retrieval. The graph shows clearly that shorter documents have better chances to show up in the result, than longer ones, even when they are less relevant. The pivot point is the document length where the both probabilities match.</a:t>
            </a:r>
          </a:p>
        </p:txBody>
      </p:sp>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44</a:t>
            </a:fld>
            <a:endParaRPr lang="en-US"/>
          </a:p>
        </p:txBody>
      </p:sp>
    </p:spTree>
    <p:extLst>
      <p:ext uri="{BB962C8B-B14F-4D97-AF65-F5344CB8AC3E}">
        <p14:creationId xmlns:p14="http://schemas.microsoft.com/office/powerpoint/2010/main" val="197478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14:m>
                  <m:oMath xmlns:m="http://schemas.openxmlformats.org/officeDocument/2006/math">
                    <m:r>
                      <a:rPr lang="fr-CH" sz="1400" b="0" i="1">
                        <a:latin typeface="Cambria Math" panose="02040503050406030204" pitchFamily="18" charset="0"/>
                      </a:rPr>
                      <m:t>𝑝𝑖𝑣𝑜𝑡</m:t>
                    </m:r>
                  </m:oMath>
                </a14:m>
                <a:r>
                  <a:rPr lang="en-US"/>
                  <a:t> and  slope </a:t>
                </a:r>
                <a14:m>
                  <m:oMath xmlns:m="http://schemas.openxmlformats.org/officeDocument/2006/math">
                    <m:r>
                      <a:rPr lang="fr-CH" sz="1400" b="0" i="1">
                        <a:latin typeface="Cambria Math" panose="02040503050406030204" pitchFamily="18" charset="0"/>
                      </a:rPr>
                      <m:t>𝑠</m:t>
                    </m:r>
                  </m:oMath>
                </a14:m>
                <a:r>
                  <a:rPr lang="en-US"/>
                  <a:t> are chosen</a:t>
                </a:r>
                <a:r>
                  <a:rPr lang="en-US" baseline="0"/>
                  <a:t> (empirically). Then the orginal normalization factor </a:t>
                </a:r>
                <a14:m>
                  <m:oMath xmlns:m="http://schemas.openxmlformats.org/officeDocument/2006/math">
                    <m:r>
                      <a:rPr lang="fr-CH" sz="1400" b="0" i="1">
                        <a:latin typeface="Cambria Math" panose="02040503050406030204" pitchFamily="18" charset="0"/>
                      </a:rPr>
                      <m:t>𝑛</m:t>
                    </m:r>
                  </m:oMath>
                </a14:m>
                <a:r>
                  <a:rPr lang="en-US"/>
                  <a:t> (used</a:t>
                </a:r>
                <a:r>
                  <a:rPr lang="en-US" baseline="0"/>
                  <a:t> to normalize the tf-idf vector), is modified by computing a new normalization factor.</a:t>
                </a:r>
              </a:p>
              <a:p>
                <a:endParaRPr lang="en-US" baseline="0"/>
              </a:p>
              <a:p>
                <a:endParaRPr lang="en-US"/>
              </a:p>
            </p:txBody>
          </p:sp>
        </mc:Choice>
        <mc:Fallback xmlns="">
          <p:sp>
            <p:nvSpPr>
              <p:cNvPr id="3" name="Notes Placeholder 2"/>
              <p:cNvSpPr>
                <a:spLocks noGrp="1"/>
              </p:cNvSpPr>
              <p:nvPr>
                <p:ph type="body" idx="1"/>
              </p:nvPr>
            </p:nvSpPr>
            <p:spPr/>
            <p:txBody>
              <a:bodyPr/>
              <a:lstStyle/>
              <a:p>
                <a:r>
                  <a:rPr lang="en-US"/>
                  <a:t>To correct for this phenomenon different normalization schemes accounting for document length have been proposed, such as the original one from Singhal. As this normalization schemes contain a parameter, like the slope parameter in Singhal schemes, this parameter needs to be chosen. The choice depends on the document collection and can be based on empirical evaluations. </a:t>
                </a:r>
              </a:p>
              <a:p>
                <a:endParaRPr lang="en-US"/>
              </a:p>
              <a:p>
                <a:r>
                  <a:rPr lang="en-US"/>
                  <a:t>The figure illustrates how the slope is found. A pivot point </a:t>
                </a:r>
                <a:r>
                  <a:rPr lang="fr-CH" sz="1400" b="0" i="0">
                    <a:latin typeface="Cambria Math" panose="02040503050406030204" pitchFamily="18" charset="0"/>
                  </a:rPr>
                  <a:t>𝑝𝑖𝑣𝑜𝑡</a:t>
                </a:r>
                <a:r>
                  <a:rPr lang="en-US"/>
                  <a:t> and  slope </a:t>
                </a:r>
                <a:r>
                  <a:rPr lang="fr-CH" sz="1400" b="0" i="0">
                    <a:latin typeface="Cambria Math" panose="02040503050406030204" pitchFamily="18" charset="0"/>
                  </a:rPr>
                  <a:t>𝑠</a:t>
                </a:r>
                <a:r>
                  <a:rPr lang="en-US"/>
                  <a:t> are chosen</a:t>
                </a:r>
                <a:r>
                  <a:rPr lang="en-US" baseline="0"/>
                  <a:t> (empirically). Then the orginal normalization factor </a:t>
                </a:r>
                <a:r>
                  <a:rPr lang="fr-CH" sz="1400" b="0" i="0">
                    <a:latin typeface="Cambria Math" panose="02040503050406030204" pitchFamily="18" charset="0"/>
                  </a:rPr>
                  <a:t>𝑛</a:t>
                </a:r>
                <a:r>
                  <a:rPr lang="en-US"/>
                  <a:t> (used</a:t>
                </a:r>
                <a:r>
                  <a:rPr lang="en-US" baseline="0"/>
                  <a:t> to normalize the tf-idf vector), is modified by computing a new normalization factor.</a:t>
                </a:r>
              </a:p>
              <a:p>
                <a:endParaRPr lang="en-US" baseline="0"/>
              </a:p>
              <a:p>
                <a:endParaRPr lang="en-US"/>
              </a:p>
            </p:txBody>
          </p:sp>
        </mc:Fallback>
      </mc:AlternateContent>
      <p:sp>
        <p:nvSpPr>
          <p:cNvPr id="4" name="Slide Number Placeholder 3"/>
          <p:cNvSpPr>
            <a:spLocks noGrp="1"/>
          </p:cNvSpPr>
          <p:nvPr>
            <p:ph type="sldNum" sz="quarter" idx="5"/>
          </p:nvPr>
        </p:nvSpPr>
        <p:spPr/>
        <p:txBody>
          <a:bodyPr/>
          <a:lstStyle/>
          <a:p>
            <a:pPr>
              <a:defRPr/>
            </a:pPr>
            <a:fld id="{14727734-ABCF-234D-B636-C5B0C95204C2}" type="slidenum">
              <a:rPr lang="en-US"/>
              <a:pPr>
                <a:defRPr/>
              </a:pPr>
              <a:t>45</a:t>
            </a:fld>
            <a:endParaRPr lang="en-US"/>
          </a:p>
        </p:txBody>
      </p:sp>
    </p:spTree>
    <p:extLst>
      <p:ext uri="{BB962C8B-B14F-4D97-AF65-F5344CB8AC3E}">
        <p14:creationId xmlns:p14="http://schemas.microsoft.com/office/powerpoint/2010/main" val="484368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9E8BDEF1-70ED-5C47-AF5D-E3BF3D1E7839}" type="slidenum">
              <a:rPr lang="en-US" sz="1200">
                <a:solidFill>
                  <a:schemeClr val="tx2"/>
                </a:solidFill>
                <a:latin typeface="Tempus Sans ITC" charset="0"/>
              </a:rPr>
              <a:pPr eaLnBrk="1" hangingPunct="1"/>
              <a:t>46</a:t>
            </a:fld>
            <a:endParaRPr lang="en-US" sz="1200">
              <a:solidFill>
                <a:schemeClr val="tx2"/>
              </a:solidFill>
              <a:latin typeface="Tempus Sans ITC" charset="0"/>
            </a:endParaRPr>
          </a:p>
        </p:txBody>
      </p:sp>
      <p:sp>
        <p:nvSpPr>
          <p:cNvPr id="98306" name="Rectangle 2"/>
          <p:cNvSpPr>
            <a:spLocks noGrp="1" noRot="1" noChangeAspect="1" noChangeArrowheads="1" noTextEdit="1"/>
          </p:cNvSpPr>
          <p:nvPr>
            <p:ph type="sldImg"/>
          </p:nvPr>
        </p:nvSpPr>
        <p:spPr>
          <a:ln cap="flat"/>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rPr>
              <a:t>Different variants</a:t>
            </a:r>
            <a:r>
              <a:rPr lang="en-US" baseline="0" dirty="0">
                <a:latin typeface="Times New Roman" charset="0"/>
                <a:ea typeface="ＭＳ Ｐゴシック" charset="0"/>
              </a:rPr>
              <a:t> of </a:t>
            </a:r>
            <a:r>
              <a:rPr lang="en-US" baseline="0" dirty="0" err="1">
                <a:latin typeface="Times New Roman" charset="0"/>
                <a:ea typeface="ＭＳ Ｐゴシック" charset="0"/>
              </a:rPr>
              <a:t>tf-idf</a:t>
            </a:r>
            <a:r>
              <a:rPr lang="en-US" baseline="0" dirty="0">
                <a:latin typeface="Times New Roman" charset="0"/>
                <a:ea typeface="ＭＳ Ｐゴシック" charset="0"/>
              </a:rPr>
              <a:t> weighting schemes have been developed and used over time. They can be combined with each other, also independently for the weighting of document and query terms. One important variant is the logarithmic weighting of term frequencies, which moderates the influence of very frequently occurring terms in documents.</a:t>
            </a:r>
            <a:endParaRPr lang="en-US" dirty="0">
              <a:latin typeface="Times New Roman" charset="0"/>
              <a:ea typeface="ＭＳ Ｐゴシック" charset="0"/>
            </a:endParaRPr>
          </a:p>
        </p:txBody>
      </p:sp>
    </p:spTree>
    <p:extLst>
      <p:ext uri="{BB962C8B-B14F-4D97-AF65-F5344CB8AC3E}">
        <p14:creationId xmlns:p14="http://schemas.microsoft.com/office/powerpoint/2010/main" val="698118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charset="0"/>
                <a:ea typeface="ＭＳ Ｐゴシック" charset="0"/>
              </a:rPr>
              <a:t>We summarize here the main advantages of the vector space retrieval model. It has proven to be a very successful model for general text collections, i.e., if there exists no additional (context) information on the documents that could be exploited, e.g., from a specific application domain. Providing a ranked result improves the usability of the approach, as users can more easily distinguish more relevant documents from less relevant documents. The model inherently assumes that there exist no mutual dependencies in the occurrences of the terms, i.e., that certain terms appear together more frequently than others. Studies have however shown that taking such co-occurrence probabilities additionally into account, can actually HURT the performance of the retrieval system. The reason is that co-occurrence probabilities are often related to specific application domains and thus do not easily transfer to general-purpose retrieval.</a:t>
            </a:r>
          </a:p>
          <a:p>
            <a:endParaRPr lang="en-US" dirty="0">
              <a:latin typeface="Times New Roman" charset="0"/>
              <a:ea typeface="ＭＳ Ｐゴシック" charset="0"/>
            </a:endParaRPr>
          </a:p>
          <a:p>
            <a:r>
              <a:rPr lang="en-US" dirty="0">
                <a:latin typeface="Times New Roman" charset="0"/>
                <a:ea typeface="ＭＳ Ｐゴシック" charset="0"/>
              </a:rPr>
              <a:t>One of the principal criticisms</a:t>
            </a:r>
            <a:r>
              <a:rPr lang="en-US" baseline="0" dirty="0">
                <a:latin typeface="Times New Roman" charset="0"/>
                <a:ea typeface="ＭＳ Ｐゴシック" charset="0"/>
              </a:rPr>
              <a:t> of the vector space model is the lack of theoretical explanation why it works. At the end, it is a heuristics. This drawback has been addressed with other models, in particular probabilistic retrieval models.</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47</a:t>
            </a:fld>
            <a:endParaRPr lang="en-US"/>
          </a:p>
        </p:txBody>
      </p:sp>
    </p:spTree>
    <p:extLst>
      <p:ext uri="{BB962C8B-B14F-4D97-AF65-F5344CB8AC3E}">
        <p14:creationId xmlns:p14="http://schemas.microsoft.com/office/powerpoint/2010/main" val="175683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15A3459F-8391-0E4C-BB39-D6BEF3D8E28D}" type="slidenum">
              <a:rPr lang="en-US" sz="1200">
                <a:solidFill>
                  <a:schemeClr val="tx2"/>
                </a:solidFill>
                <a:latin typeface="Tempus Sans ITC" charset="0"/>
              </a:rPr>
              <a:pPr eaLnBrk="1" hangingPunct="1"/>
              <a:t>49</a:t>
            </a:fld>
            <a:endParaRPr lang="en-US" sz="1200">
              <a:solidFill>
                <a:schemeClr val="tx2"/>
              </a:solidFill>
              <a:latin typeface="Tempus Sans ITC"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quality of a retrieval system can principally only be determined through the degree of satisfaction of its users. This is fundamentally different to database querying, where there exist criteria for correct query answering that can be formally verified, e.g., whether a result set retrieved from a database matches the logical conditions specified in a query. </a:t>
            </a:r>
          </a:p>
          <a:p>
            <a:endParaRPr lang="en-GB">
              <a:latin typeface="Times New Roman" charset="0"/>
              <a:ea typeface="ＭＳ Ｐゴシック" charset="0"/>
            </a:endParaRPr>
          </a:p>
        </p:txBody>
      </p:sp>
    </p:spTree>
    <p:extLst>
      <p:ext uri="{BB962C8B-B14F-4D97-AF65-F5344CB8AC3E}">
        <p14:creationId xmlns:p14="http://schemas.microsoft.com/office/powerpoint/2010/main" val="3513467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455C0D02-FE2C-1F47-B096-B04129BE2E51}" type="slidenum">
              <a:rPr lang="en-US" sz="1200">
                <a:solidFill>
                  <a:schemeClr val="tx2"/>
                </a:solidFill>
                <a:latin typeface="Tempus Sans ITC" charset="0"/>
              </a:rPr>
              <a:pPr eaLnBrk="1" hangingPunct="1"/>
              <a:t>50</a:t>
            </a:fld>
            <a:endParaRPr lang="en-US" sz="1200">
              <a:solidFill>
                <a:schemeClr val="tx2"/>
              </a:solidFill>
              <a:latin typeface="Tempus Sans ITC" charset="0"/>
            </a:endParaRPr>
          </a:p>
        </p:txBody>
      </p:sp>
      <p:sp>
        <p:nvSpPr>
          <p:cNvPr id="43010" name="Rectangle 2"/>
          <p:cNvSpPr>
            <a:spLocks noGrp="1" noRot="1" noChangeAspect="1" noChangeArrowheads="1" noTextEdit="1"/>
          </p:cNvSpPr>
          <p:nvPr>
            <p:ph type="sldImg"/>
          </p:nvPr>
        </p:nvSpPr>
        <p:spPr>
          <a:ln cap="flat"/>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Since there exists no objective criterion whether an information retrieval query is correctly answered, other means for evaluating the quality of an information retrieval system are required. The approach is to compare the performance of a specific system to human performance in retrieval. For that purpose test collections of documents, such as TREC (http://</a:t>
            </a:r>
            <a:r>
              <a:rPr lang="en-US" dirty="0" err="1">
                <a:latin typeface="Times New Roman" charset="0"/>
                <a:ea typeface="ＭＳ Ｐゴシック" charset="0"/>
              </a:rPr>
              <a:t>trec.nist.gov</a:t>
            </a:r>
            <a:r>
              <a:rPr lang="en-US" dirty="0">
                <a:latin typeface="Times New Roman" charset="0"/>
                <a:ea typeface="ＭＳ Ｐゴシック" charset="0"/>
              </a:rPr>
              <a:t>/), are created and for selected queries human experts select the relevant documents. Note that this approach assumes that humans have an agreed-upon, objective notion of relevance, an assumption that can be easily challenged of course. </a:t>
            </a:r>
          </a:p>
        </p:txBody>
      </p:sp>
    </p:spTree>
    <p:extLst>
      <p:ext uri="{BB962C8B-B14F-4D97-AF65-F5344CB8AC3E}">
        <p14:creationId xmlns:p14="http://schemas.microsoft.com/office/powerpoint/2010/main" val="216913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400" dirty="0">
                <a:latin typeface="Times New Roman" charset="0"/>
                <a:ea typeface="ＭＳ Ｐゴシック" charset="0"/>
              </a:rPr>
              <a:t>Information retrieval deals with the problem of matching information needs of human users with information provided in large document collections. Important</a:t>
            </a:r>
            <a:r>
              <a:rPr lang="en-US" sz="1400" baseline="0" dirty="0">
                <a:latin typeface="Times New Roman" charset="0"/>
                <a:ea typeface="ＭＳ Ｐゴシック" charset="0"/>
              </a:rPr>
              <a:t> aspects of this definition are:</a:t>
            </a:r>
          </a:p>
          <a:p>
            <a:pPr marL="285750" indent="-285750">
              <a:buFont typeface="Arial" charset="0"/>
              <a:buChar char="•"/>
            </a:pPr>
            <a:r>
              <a:rPr lang="en-US" sz="1400" baseline="0" dirty="0">
                <a:latin typeface="Times New Roman" charset="0"/>
                <a:ea typeface="ＭＳ Ｐゴシック" charset="0"/>
              </a:rPr>
              <a:t>Documents are largely unstructured data; documents can be based on different media, including text, images, videos</a:t>
            </a:r>
          </a:p>
          <a:p>
            <a:pPr marL="285750" indent="-285750">
              <a:buFont typeface="Arial" charset="0"/>
              <a:buChar char="•"/>
            </a:pPr>
            <a:r>
              <a:rPr lang="en-US" sz="1400" baseline="0" dirty="0">
                <a:latin typeface="Times New Roman" charset="0"/>
                <a:ea typeface="ＭＳ Ｐゴシック" charset="0"/>
              </a:rPr>
              <a:t>Document collections are generally large, with the Web being a prime example of a very large document collection</a:t>
            </a:r>
          </a:p>
          <a:p>
            <a:pPr marL="285750" indent="-285750">
              <a:buFont typeface="Arial" charset="0"/>
              <a:buChar char="•"/>
            </a:pPr>
            <a:r>
              <a:rPr lang="en-US" sz="1400" baseline="0" dirty="0">
                <a:latin typeface="Times New Roman" charset="0"/>
                <a:ea typeface="ＭＳ Ｐゴシック" charset="0"/>
              </a:rPr>
              <a:t>Information needs are user-driven; there exists no formal (mathematical) definition of the information retrieval task</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a:t>
            </a:fld>
            <a:endParaRPr lang="en-US"/>
          </a:p>
        </p:txBody>
      </p:sp>
    </p:spTree>
    <p:extLst>
      <p:ext uri="{BB962C8B-B14F-4D97-AF65-F5344CB8AC3E}">
        <p14:creationId xmlns:p14="http://schemas.microsoft.com/office/powerpoint/2010/main" val="1942546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dirty="0">
                <a:latin typeface="Times New Roman" charset="0"/>
                <a:ea typeface="ＭＳ Ｐゴシック" charset="0"/>
              </a:rPr>
              <a:t>The results of IR systems are compared to the expected result in two ways:</a:t>
            </a:r>
          </a:p>
          <a:p>
            <a:pPr marL="228600" indent="-228600">
              <a:buFontTx/>
              <a:buAutoNum type="arabicPeriod"/>
            </a:pPr>
            <a:r>
              <a:rPr lang="en-US" b="1" dirty="0">
                <a:latin typeface="Times New Roman" charset="0"/>
                <a:ea typeface="ＭＳ Ｐゴシック" charset="0"/>
              </a:rPr>
              <a:t>Recall</a:t>
            </a:r>
            <a:r>
              <a:rPr lang="en-US" dirty="0">
                <a:latin typeface="Times New Roman" charset="0"/>
                <a:ea typeface="ＭＳ Ｐゴシック" charset="0"/>
              </a:rPr>
              <a:t> measures how large a fraction of the expected results is actually found.</a:t>
            </a:r>
          </a:p>
          <a:p>
            <a:pPr marL="228600" indent="-228600">
              <a:buFontTx/>
              <a:buAutoNum type="arabicPeriod"/>
            </a:pPr>
            <a:r>
              <a:rPr lang="en-US" b="1" dirty="0">
                <a:latin typeface="Times New Roman" charset="0"/>
                <a:ea typeface="ＭＳ Ｐゴシック" charset="0"/>
              </a:rPr>
              <a:t>Precision</a:t>
            </a:r>
            <a:r>
              <a:rPr lang="en-US" dirty="0">
                <a:latin typeface="Times New Roman" charset="0"/>
                <a:ea typeface="ＭＳ Ｐゴシック" charset="0"/>
              </a:rPr>
              <a:t> measures how many of the results returned are actually relevant.</a:t>
            </a:r>
          </a:p>
          <a:p>
            <a:pPr marL="0" indent="0">
              <a:buFontTx/>
              <a:buNone/>
            </a:pPr>
            <a:r>
              <a:rPr lang="en-US" dirty="0">
                <a:latin typeface="Times New Roman" charset="0"/>
                <a:ea typeface="ＭＳ Ｐゴシック" charset="0"/>
              </a:rPr>
              <a:t>Important</a:t>
            </a:r>
            <a:r>
              <a:rPr lang="en-US" baseline="0" dirty="0">
                <a:latin typeface="Times New Roman" charset="0"/>
                <a:ea typeface="ＭＳ Ｐゴシック" charset="0"/>
              </a:rPr>
              <a:t> note: This measure evaluates an </a:t>
            </a:r>
            <a:r>
              <a:rPr lang="en-US" b="1" baseline="0" dirty="0">
                <a:latin typeface="Times New Roman" charset="0"/>
                <a:ea typeface="ＭＳ Ｐゴシック" charset="0"/>
              </a:rPr>
              <a:t>unranked</a:t>
            </a:r>
            <a:r>
              <a:rPr lang="en-US" baseline="0" dirty="0">
                <a:latin typeface="Times New Roman" charset="0"/>
                <a:ea typeface="ＭＳ Ｐゴシック" charset="0"/>
              </a:rPr>
              <a:t> result set. All elements of the result are considered as equally important.</a:t>
            </a:r>
            <a:endParaRPr lang="en-US" dirty="0">
              <a:latin typeface="Times New Roman"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51</a:t>
            </a:fld>
            <a:endParaRPr lang="en-US"/>
          </a:p>
        </p:txBody>
      </p:sp>
    </p:spTree>
    <p:extLst>
      <p:ext uri="{BB962C8B-B14F-4D97-AF65-F5344CB8AC3E}">
        <p14:creationId xmlns:p14="http://schemas.microsoft.com/office/powerpoint/2010/main" val="2500727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This example expands upon the point that we made in the previous slide. Simply recalling all web pages that match the search query does not ensure precision—in other words relevance to user needs is not a simple matter. </a:t>
            </a:r>
          </a:p>
        </p:txBody>
      </p:sp>
      <p:sp>
        <p:nvSpPr>
          <p:cNvPr id="45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32E60A54-3833-384A-B9C9-C335D75BAA54}" type="slidenum">
              <a:rPr lang="en-US" sz="1200">
                <a:solidFill>
                  <a:schemeClr val="tx2"/>
                </a:solidFill>
                <a:latin typeface="Tempus Sans ITC" charset="0"/>
              </a:rPr>
              <a:pPr eaLnBrk="1" hangingPunct="1"/>
              <a:t>52</a:t>
            </a:fld>
            <a:endParaRPr lang="en-US" sz="1200">
              <a:solidFill>
                <a:schemeClr val="tx2"/>
              </a:solidFill>
              <a:latin typeface="Tempus Sans ITC" charset="0"/>
            </a:endParaRPr>
          </a:p>
        </p:txBody>
      </p:sp>
    </p:spTree>
    <p:extLst>
      <p:ext uri="{BB962C8B-B14F-4D97-AF65-F5344CB8AC3E}">
        <p14:creationId xmlns:p14="http://schemas.microsoft.com/office/powerpoint/2010/main" val="3948201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one wants to characterize the performance</a:t>
            </a:r>
            <a:r>
              <a:rPr lang="en-US" baseline="0" dirty="0"/>
              <a:t> of a retrieval system by a single measures. Different types of means could be considered, e.g., the arithmetic mean or the accuracy measure, i.e. (</a:t>
            </a:r>
            <a:r>
              <a:rPr lang="en-US" baseline="0" dirty="0" err="1"/>
              <a:t>tp</a:t>
            </a:r>
            <a:r>
              <a:rPr lang="en-US" baseline="0" dirty="0"/>
              <a:t> + </a:t>
            </a:r>
            <a:r>
              <a:rPr lang="en-US" baseline="0" dirty="0" err="1"/>
              <a:t>tn</a:t>
            </a:r>
            <a:r>
              <a:rPr lang="en-US" baseline="0" dirty="0"/>
              <a:t>) / (</a:t>
            </a:r>
            <a:r>
              <a:rPr lang="en-US" baseline="0" dirty="0" err="1"/>
              <a:t>tp</a:t>
            </a:r>
            <a:r>
              <a:rPr lang="en-US" baseline="0" dirty="0"/>
              <a:t> + </a:t>
            </a:r>
            <a:r>
              <a:rPr lang="en-US" baseline="0" dirty="0" err="1"/>
              <a:t>tn</a:t>
            </a:r>
            <a:r>
              <a:rPr lang="en-US" baseline="0" dirty="0"/>
              <a:t> + </a:t>
            </a:r>
            <a:r>
              <a:rPr lang="en-US" baseline="0" dirty="0" err="1"/>
              <a:t>fp</a:t>
            </a:r>
            <a:r>
              <a:rPr lang="en-US" baseline="0" dirty="0"/>
              <a:t> + </a:t>
            </a:r>
            <a:r>
              <a:rPr lang="en-US" baseline="0" dirty="0" err="1"/>
              <a:t>fn</a:t>
            </a:r>
            <a:r>
              <a:rPr lang="en-US" baseline="0" dirty="0"/>
              <a:t>). Accuracy, which is used in evaluating quality of classifiers could be considered, as retrieval can be understood as the problem of classifying into two sets, relevant and non-relevant. However, since the set of relevant documents is usually much smaller than the set of non-relevant documents, the measure could be optimized by declaring all documents non-relevant. Arithmetic mean is also no suitable, since when choosing 100% recall we would always have at least 50% of arithmetic mean between recall and precision. Therefore in practice the harmonic mean is used. It can be tuned by the parameter alpha. Larger values of alpha emphasize the importance of precision and smaller ones the importance of recall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53</a:t>
            </a:fld>
            <a:endParaRPr lang="en-US"/>
          </a:p>
        </p:txBody>
      </p:sp>
    </p:spTree>
    <p:extLst>
      <p:ext uri="{BB962C8B-B14F-4D97-AF65-F5344CB8AC3E}">
        <p14:creationId xmlns:p14="http://schemas.microsoft.com/office/powerpoint/2010/main" val="2598086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CD4B863B-C776-514B-B44D-7445A5EF504D}" type="slidenum">
              <a:rPr lang="en-US" sz="1200">
                <a:solidFill>
                  <a:schemeClr val="tx2"/>
                </a:solidFill>
                <a:latin typeface="Tempus Sans ITC" charset="0"/>
              </a:rPr>
              <a:pPr eaLnBrk="1" hangingPunct="1"/>
              <a:t>54</a:t>
            </a:fld>
            <a:endParaRPr lang="en-US" sz="1200">
              <a:solidFill>
                <a:schemeClr val="tx2"/>
              </a:solidFill>
              <a:latin typeface="Tempus Sans ITC"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One of the two measures of recall and precision can always be optimized. Recall can be optimized by simply returning the whole document collection, whereas precision can be optimized by returning only very few results. Important is the trade-off: the higher the precision for a specific recall, the better the information retrieval system. A hypothetical, optimal information retrieval system would return results with 100% percent precision always. If a system ranks the results according to relevance the user can control the relation between recall and precision by selecting a threshold of how many results he/she inspects.</a:t>
            </a:r>
          </a:p>
        </p:txBody>
      </p:sp>
    </p:spTree>
    <p:extLst>
      <p:ext uri="{BB962C8B-B14F-4D97-AF65-F5344CB8AC3E}">
        <p14:creationId xmlns:p14="http://schemas.microsoft.com/office/powerpoint/2010/main" val="4117872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draw the Recall-Precision graph for a ranked retrieval</a:t>
            </a:r>
            <a:r>
              <a:rPr lang="en-US" baseline="0" dirty="0"/>
              <a:t> result</a:t>
            </a:r>
            <a:r>
              <a:rPr lang="en-US" dirty="0"/>
              <a:t>, we will find the following picture. The precision</a:t>
            </a:r>
            <a:r>
              <a:rPr lang="en-US" baseline="0" dirty="0"/>
              <a:t> will always drop when non-relevant documents are returned and increase when relevant documents are returned. The green dots correspond to relevant documents and the red dots to non-relevant ones.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55</a:t>
            </a:fld>
            <a:endParaRPr lang="en-US"/>
          </a:p>
        </p:txBody>
      </p:sp>
    </p:spTree>
    <p:extLst>
      <p:ext uri="{BB962C8B-B14F-4D97-AF65-F5344CB8AC3E}">
        <p14:creationId xmlns:p14="http://schemas.microsoft.com/office/powerpoint/2010/main" val="13295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convert the recall-precision plot into a monotonically decreasing function, interpolated precision is introduced, which returns always the highest level of precision achieved up to a given recall level.</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56</a:t>
            </a:fld>
            <a:endParaRPr lang="en-US"/>
          </a:p>
        </p:txBody>
      </p:sp>
    </p:spTree>
    <p:extLst>
      <p:ext uri="{BB962C8B-B14F-4D97-AF65-F5344CB8AC3E}">
        <p14:creationId xmlns:p14="http://schemas.microsoft.com/office/powerpoint/2010/main" val="78874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Average Precision</a:t>
            </a:r>
            <a:r>
              <a:rPr lang="en-US" baseline="0" dirty="0"/>
              <a:t> has been shown to be a robust measure for evaluating the quality of a ranked retrieval system for a query collection Q. </a:t>
            </a:r>
            <a:r>
              <a:rPr lang="en-US" sz="1400" kern="1200" dirty="0">
                <a:solidFill>
                  <a:schemeClr val="tx1"/>
                </a:solidFill>
                <a:effectLst/>
                <a:latin typeface="Times New Roman" pitchFamily="18" charset="0"/>
                <a:ea typeface="ＭＳ Ｐゴシック" pitchFamily="34" charset="-128"/>
                <a:cs typeface="ＭＳ Ｐゴシック" charset="0"/>
              </a:rPr>
              <a:t> When a relevant document is not retrieved at all, the precision value in the</a:t>
            </a:r>
            <a:r>
              <a:rPr lang="en-US" sz="1400" kern="1200" baseline="0" dirty="0">
                <a:solidFill>
                  <a:schemeClr val="tx1"/>
                </a:solidFill>
                <a:effectLst/>
                <a:latin typeface="Times New Roman" pitchFamily="18" charset="0"/>
                <a:ea typeface="ＭＳ Ｐゴシック" pitchFamily="34" charset="-128"/>
                <a:cs typeface="ＭＳ Ｐゴシック" charset="0"/>
              </a:rPr>
              <a:t> </a:t>
            </a:r>
            <a:r>
              <a:rPr lang="en-US" sz="1400" kern="1200" dirty="0">
                <a:solidFill>
                  <a:schemeClr val="tx1"/>
                </a:solidFill>
                <a:effectLst/>
                <a:latin typeface="Times New Roman" pitchFamily="18" charset="0"/>
                <a:ea typeface="ＭＳ Ｐゴシック" pitchFamily="34" charset="-128"/>
                <a:cs typeface="ＭＳ Ｐゴシック" charset="0"/>
              </a:rPr>
              <a:t>MAP is 0.</a:t>
            </a:r>
          </a:p>
          <a:p>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57</a:t>
            </a:fld>
            <a:endParaRPr lang="en-US"/>
          </a:p>
        </p:txBody>
      </p:sp>
    </p:spTree>
    <p:extLst>
      <p:ext uri="{BB962C8B-B14F-4D97-AF65-F5344CB8AC3E}">
        <p14:creationId xmlns:p14="http://schemas.microsoft.com/office/powerpoint/2010/main" val="2733900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a:t>
            </a:r>
            <a:r>
              <a:rPr lang="en-US" baseline="0" dirty="0"/>
              <a:t> example where the query set Q to be evaluated consists of a single query q. For multiple queries the results would be averaged.</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58</a:t>
            </a:fld>
            <a:endParaRPr lang="en-US"/>
          </a:p>
        </p:txBody>
      </p:sp>
    </p:spTree>
    <p:extLst>
      <p:ext uri="{BB962C8B-B14F-4D97-AF65-F5344CB8AC3E}">
        <p14:creationId xmlns:p14="http://schemas.microsoft.com/office/powerpoint/2010/main" val="174537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frequently used approach to globally evaluate ranked retrieval is the ROC curve. The ROC curve is frequently loosely</a:t>
            </a:r>
            <a:r>
              <a:rPr lang="en-US" baseline="0" dirty="0"/>
              <a:t> called a recall-precision curve, which is not accurate (as the figure shows).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ROC curve relates specificity (on the x-axis)  to recall (on the y-axis). Specificity measures the fraction of true negatives that are detected in proportion to all negatives. Thus 1 – specificity is the rate of false positives that have been retrieved, the so-called </a:t>
            </a:r>
            <a:r>
              <a:rPr lang="en-US" b="1" baseline="0" dirty="0"/>
              <a:t>false positive rate (FPR)</a:t>
            </a:r>
            <a:r>
              <a:rPr lang="en-US" baseline="0" dirty="0"/>
              <a:t>. In other words, it is the fraction of non-relevant documents among all non-relevant documents that occur in the result. The desired behavior of an IR system is that the curve raises quickly at the beginning, which means that many relevant results are retrieved without having a high fraction of non-relevant documents. This is also equivalent to  saying that the area under the curve should be large. Therefore, t</a:t>
            </a:r>
            <a:r>
              <a:rPr lang="en-US" dirty="0"/>
              <a:t>he area under the ROC curve is sometimes considered similarly as an evaluation of the overall retrieval quality of a retrieval system, analogous</a:t>
            </a:r>
            <a:r>
              <a:rPr lang="en-US" baseline="0" dirty="0"/>
              <a:t> to the MAP measure.</a:t>
            </a:r>
            <a:endParaRPr lang="en-US" dirty="0"/>
          </a:p>
          <a:p>
            <a:endParaRPr lang="en-US" dirty="0"/>
          </a:p>
          <a:p>
            <a:r>
              <a:rPr lang="en-US" dirty="0"/>
              <a:t>Example: </a:t>
            </a:r>
          </a:p>
          <a:p>
            <a:pPr marL="285750" indent="-285750">
              <a:buFont typeface="Arial" charset="0"/>
              <a:buChar char="•"/>
            </a:pPr>
            <a:r>
              <a:rPr lang="en-US" dirty="0"/>
              <a:t>When the recall is</a:t>
            </a:r>
            <a:r>
              <a:rPr lang="en-US" baseline="0" dirty="0"/>
              <a:t> at 0.5 then 1-S is at 0.1. This implies that S is 0.9. Then we can conclude that </a:t>
            </a:r>
            <a:r>
              <a:rPr lang="en-US" baseline="0" dirty="0" err="1"/>
              <a:t>fp</a:t>
            </a:r>
            <a:r>
              <a:rPr lang="en-US" baseline="0" dirty="0"/>
              <a:t> = 1/9 </a:t>
            </a:r>
            <a:r>
              <a:rPr lang="en-US" baseline="0" dirty="0" err="1"/>
              <a:t>tn</a:t>
            </a:r>
            <a:r>
              <a:rPr lang="en-US" baseline="0" dirty="0"/>
              <a:t>, or in other words when retrieving half of the relevant documents, then we have also retrieved about 10% of the non-relevant documents.</a:t>
            </a:r>
          </a:p>
          <a:p>
            <a:pPr marL="285750" indent="-2857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59</a:t>
            </a:fld>
            <a:endParaRPr lang="en-US"/>
          </a:p>
        </p:txBody>
      </p:sp>
    </p:spTree>
    <p:extLst>
      <p:ext uri="{BB962C8B-B14F-4D97-AF65-F5344CB8AC3E}">
        <p14:creationId xmlns:p14="http://schemas.microsoft.com/office/powerpoint/2010/main" val="545036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941D761-C53B-CD4E-AEDA-C08E9296E854}" type="slidenum">
              <a:rPr lang="en-US" sz="1200">
                <a:solidFill>
                  <a:schemeClr val="tx2"/>
                </a:solidFill>
                <a:latin typeface="Tempus Sans ITC" charset="0"/>
              </a:rPr>
              <a:pPr eaLnBrk="1" hangingPunct="1"/>
              <a:t>7</a:t>
            </a:fld>
            <a:endParaRPr lang="en-US" sz="1200">
              <a:solidFill>
                <a:schemeClr val="tx2"/>
              </a:solidFill>
              <a:latin typeface="Tempus Sans ITC"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458788" y="4862513"/>
            <a:ext cx="6256337"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dirty="0">
                <a:latin typeface="Times New Roman" charset="0"/>
                <a:ea typeface="ＭＳ Ｐゴシック" charset="0"/>
              </a:rPr>
              <a:t>An information retrieval system has to deal with the following tasks:</a:t>
            </a:r>
          </a:p>
          <a:p>
            <a:pPr>
              <a:buFontTx/>
              <a:buChar char="•"/>
            </a:pPr>
            <a:r>
              <a:rPr lang="en-US" sz="1200" dirty="0">
                <a:latin typeface="Times New Roman" charset="0"/>
                <a:ea typeface="ＭＳ Ｐゴシック" charset="0"/>
              </a:rPr>
              <a:t> Generating structured representations of information items: this process is called </a:t>
            </a:r>
            <a:r>
              <a:rPr lang="en-US" sz="1200" b="1" dirty="0">
                <a:latin typeface="Times New Roman" charset="0"/>
                <a:ea typeface="ＭＳ Ｐゴシック" charset="0"/>
              </a:rPr>
              <a:t>feature extraction</a:t>
            </a:r>
            <a:r>
              <a:rPr lang="en-US" sz="1200" dirty="0">
                <a:latin typeface="Times New Roman" charset="0"/>
                <a:ea typeface="ＭＳ Ｐゴシック" charset="0"/>
              </a:rPr>
              <a:t> and can include simple tasks, such as extracting words from a text as well as complex methods, e.g., for image or video analysis.</a:t>
            </a:r>
          </a:p>
          <a:p>
            <a:pPr>
              <a:buFontTx/>
              <a:buChar char="•"/>
            </a:pPr>
            <a:r>
              <a:rPr lang="en-US" sz="1200" dirty="0">
                <a:latin typeface="Times New Roman" charset="0"/>
                <a:ea typeface="ＭＳ Ｐゴシック" charset="0"/>
              </a:rPr>
              <a:t> Generating structured representations of information needs: often this task is solved by providing users with a query language and leave the formulation of structured queries to them. This is the case, for example, for simple keyword based query languages, as used in Web search engines. Some information retrieval systems also support the user in the</a:t>
            </a:r>
            <a:r>
              <a:rPr lang="en-US" sz="1200" b="1" dirty="0">
                <a:latin typeface="Times New Roman" charset="0"/>
                <a:ea typeface="ＭＳ Ｐゴシック" charset="0"/>
              </a:rPr>
              <a:t> query formulation, </a:t>
            </a:r>
            <a:r>
              <a:rPr lang="en-US" sz="1200" dirty="0">
                <a:latin typeface="Times New Roman" charset="0"/>
                <a:ea typeface="ＭＳ Ｐゴシック" charset="0"/>
              </a:rPr>
              <a:t>e.g., through visual interfaces.</a:t>
            </a:r>
          </a:p>
          <a:p>
            <a:pPr>
              <a:buFontTx/>
              <a:buChar char="•"/>
            </a:pPr>
            <a:r>
              <a:rPr lang="en-US" sz="1200" dirty="0">
                <a:latin typeface="Times New Roman" charset="0"/>
                <a:ea typeface="ＭＳ Ｐゴシック" charset="0"/>
              </a:rPr>
              <a:t> Matching of information needs with information items: this is the algorithmic task of computing similarity of information items and retrieval queries. The heart of this step is the </a:t>
            </a:r>
            <a:r>
              <a:rPr lang="en-US" sz="1200" b="1" dirty="0">
                <a:latin typeface="Times New Roman" charset="0"/>
                <a:ea typeface="ＭＳ Ｐゴシック" charset="0"/>
              </a:rPr>
              <a:t>information retrieval model</a:t>
            </a:r>
            <a:r>
              <a:rPr lang="en-US" sz="1200" dirty="0">
                <a:latin typeface="Times New Roman" charset="0"/>
                <a:ea typeface="ＭＳ Ｐゴシック" charset="0"/>
              </a:rPr>
              <a:t>. Similarity measures on the structured representations of queries and documents are used to model</a:t>
            </a:r>
            <a:r>
              <a:rPr lang="en-US" sz="1200" b="1" dirty="0">
                <a:latin typeface="Times New Roman" charset="0"/>
                <a:ea typeface="ＭＳ Ｐゴシック" charset="0"/>
              </a:rPr>
              <a:t> relevance</a:t>
            </a:r>
            <a:r>
              <a:rPr lang="en-US" sz="1200" dirty="0">
                <a:latin typeface="Times New Roman" charset="0"/>
                <a:ea typeface="ＭＳ Ｐゴシック" charset="0"/>
              </a:rPr>
              <a:t> of information for users. As a result, a selection of relevant information items or a ranked result can be presented to the user.</a:t>
            </a:r>
          </a:p>
          <a:p>
            <a:r>
              <a:rPr lang="en-US" sz="1200" dirty="0">
                <a:latin typeface="Times New Roman" charset="0"/>
                <a:ea typeface="ＭＳ Ｐゴシック" charset="0"/>
              </a:rPr>
              <a:t>Since information retrieval systems deal usually with large information collections and/or large user communities, the </a:t>
            </a:r>
            <a:r>
              <a:rPr lang="en-US" sz="1200" b="1" dirty="0">
                <a:latin typeface="Times New Roman" charset="0"/>
                <a:ea typeface="ＭＳ Ｐゴシック" charset="0"/>
              </a:rPr>
              <a:t>efficiency</a:t>
            </a:r>
            <a:r>
              <a:rPr lang="en-US" sz="1200" dirty="0">
                <a:latin typeface="Times New Roman" charset="0"/>
                <a:ea typeface="ＭＳ Ｐゴシック" charset="0"/>
              </a:rPr>
              <a:t> of an information retrieval system is crucial. This imposes fundamental constraints on the retrieval model. Retrieval models that would capture relevance very well, but are computationally prohibitively expensive, are not suitable for an information retrieval system.</a:t>
            </a:r>
          </a:p>
        </p:txBody>
      </p:sp>
    </p:spTree>
    <p:extLst>
      <p:ext uri="{BB962C8B-B14F-4D97-AF65-F5344CB8AC3E}">
        <p14:creationId xmlns:p14="http://schemas.microsoft.com/office/powerpoint/2010/main" val="22380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8</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The most popular information retrieval system are Web search engines. To a large degree, they are text retrieval systems, since they exploit mainly the textual content of Web documents for retrieval. However, current Web search engines also exploit link information and even image information. </a:t>
            </a:r>
            <a:r>
              <a:rPr lang="en-US" altLang="ja-JP" dirty="0">
                <a:latin typeface="Times New Roman" charset="0"/>
                <a:ea typeface="ＭＳ Ｐゴシック" charset="0"/>
              </a:rPr>
              <a:t>The three tasks of a Web search engine for retrieval are:</a:t>
            </a:r>
          </a:p>
          <a:p>
            <a:pPr marL="228600" indent="-228600">
              <a:buFontTx/>
              <a:buAutoNum type="arabicPeriod"/>
            </a:pPr>
            <a:r>
              <a:rPr lang="en-US" dirty="0">
                <a:latin typeface="Times New Roman" charset="0"/>
                <a:ea typeface="ＭＳ Ｐゴシック" charset="0"/>
              </a:rPr>
              <a:t>extracting the textual features, which are the words or terms that occur in the documents. We assume that the web search engine has already collected the documents from the Web using a Web crawler.</a:t>
            </a:r>
          </a:p>
          <a:p>
            <a:pPr marL="228600" indent="-228600">
              <a:buFontTx/>
              <a:buAutoNum type="arabicPeriod"/>
            </a:pPr>
            <a:r>
              <a:rPr lang="en-US" dirty="0">
                <a:latin typeface="Times New Roman" charset="0"/>
                <a:ea typeface="ＭＳ Ｐゴシック" charset="0"/>
              </a:rPr>
              <a:t>support the formulation of textual queries. This is usually done by allowing the entry of keywords through Web forms.</a:t>
            </a:r>
          </a:p>
          <a:p>
            <a:pPr marL="228600" indent="-228600">
              <a:buFontTx/>
              <a:buAutoNum type="arabicPeriod"/>
            </a:pPr>
            <a:r>
              <a:rPr lang="en-US" dirty="0">
                <a:latin typeface="Times New Roman" charset="0"/>
                <a:ea typeface="ＭＳ Ｐゴシック" charset="0"/>
              </a:rPr>
              <a:t>computing the similarity of documents with the query and producing from that a ranked result. Here Web search engines use standard text retrieval methods, such as Boolean retrieval and vector space retrieval. We will introduce these methods in detail in this lecture later.</a:t>
            </a:r>
          </a:p>
          <a:p>
            <a:pPr marL="228600" indent="-228600"/>
            <a:endParaRPr lang="en-US" dirty="0">
              <a:latin typeface="Times New Roman" charset="0"/>
              <a:ea typeface="ＭＳ Ｐゴシック" charset="0"/>
            </a:endParaRPr>
          </a:p>
        </p:txBody>
      </p:sp>
    </p:spTree>
    <p:extLst>
      <p:ext uri="{BB962C8B-B14F-4D97-AF65-F5344CB8AC3E}">
        <p14:creationId xmlns:p14="http://schemas.microsoft.com/office/powerpoint/2010/main" val="814484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7AAC3D6B-E4A3-A549-A7B8-08400F891CD5}" type="slidenum">
              <a:rPr lang="en-US" sz="1200">
                <a:solidFill>
                  <a:schemeClr val="tx2"/>
                </a:solidFill>
                <a:latin typeface="Tempus Sans ITC" charset="0"/>
              </a:rPr>
              <a:pPr eaLnBrk="1" hangingPunct="1"/>
              <a:t>9</a:t>
            </a:fld>
            <a:endParaRPr lang="en-US" sz="1200">
              <a:solidFill>
                <a:schemeClr val="tx2"/>
              </a:solidFill>
              <a:latin typeface="Tempus Sans ITC" charset="0"/>
            </a:endParaRPr>
          </a:p>
        </p:txBody>
      </p:sp>
      <p:sp>
        <p:nvSpPr>
          <p:cNvPr id="30722"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3" name="Rectangle 3"/>
              <p:cNvSpPr>
                <a:spLocks noGrp="1" noChangeArrowheads="1"/>
              </p:cNvSpPr>
              <p:nvPr>
                <p:ph type="body" idx="1"/>
              </p:nvPr>
            </p:nvSpPr>
            <p:spPr>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𝑐</m:t>
                        </m:r>
                      </m:sub>
                    </m:sSub>
                  </m:oMath>
                </a14:m>
                <a:r>
                  <a:rPr lang="en-US" dirty="0">
                    <a:latin typeface="Times New Roman" charset="0"/>
                    <a:ea typeface="ＭＳ Ｐゴシック" charset="0"/>
                  </a:rPr>
                  <a:t>,</a:t>
                </a:r>
                <a:r>
                  <a:rPr lang="en-US" sz="1400">
                    <a:cs typeface="Calibri" charset="0"/>
                  </a:rPr>
                  <a:t> </a:t>
                </a:r>
                <a14:m>
                  <m:oMath xmlns:m="http://schemas.openxmlformats.org/officeDocument/2006/math">
                    <m:sSub>
                      <m:sSubPr>
                        <m:ctrlPr>
                          <a:rPr lang="en-US" sz="1400" i="1">
                            <a:latin typeface="Cambria Math" panose="02040503050406030204" pitchFamily="18" charset="0"/>
                            <a:cs typeface="Calibri" charset="0"/>
                          </a:rPr>
                        </m:ctrlPr>
                      </m:sSubPr>
                      <m:e>
                        <m:r>
                          <a:rPr lang="fr-CH" sz="1400" b="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𝐷</m:t>
                        </m:r>
                      </m:sub>
                    </m:sSub>
                  </m:oMath>
                </a14:m>
                <a:r>
                  <a:rPr lang="en-US" dirty="0">
                    <a:latin typeface="Times New Roman" charset="0"/>
                    <a:ea typeface="ＭＳ Ｐゴシック" charset="0"/>
                  </a:rPr>
                  <a:t> and  </a:t>
                </a:r>
                <a14:m>
                  <m:oMath xmlns:m="http://schemas.openxmlformats.org/officeDocument/2006/math">
                    <m:sSub>
                      <m:sSubPr>
                        <m:ctrlPr>
                          <a:rPr lang="en-US" sz="1400" i="1">
                            <a:latin typeface="Cambria Math" panose="02040503050406030204" pitchFamily="18" charset="0"/>
                            <a:cs typeface="Calibri" charset="0"/>
                          </a:rPr>
                        </m:ctrlPr>
                      </m:sSubPr>
                      <m:e>
                        <m:r>
                          <a:rPr lang="fr-CH" sz="1400" i="1">
                            <a:latin typeface="Cambria Math" panose="02040503050406030204" pitchFamily="18" charset="0"/>
                            <a:cs typeface="Calibri" charset="0"/>
                          </a:rPr>
                          <m:t>𝐹</m:t>
                        </m:r>
                      </m:e>
                      <m:sub>
                        <m:r>
                          <a:rPr lang="fr-CH" sz="1400" b="0" i="1">
                            <a:latin typeface="Cambria Math" panose="02040503050406030204" pitchFamily="18" charset="0"/>
                            <a:cs typeface="Calibri" charset="0"/>
                          </a:rPr>
                          <m:t>𝑄</m:t>
                        </m:r>
                      </m:sub>
                    </m:sSub>
                  </m:oMath>
                </a14:m>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14:m>
                  <m:oMath xmlns:m="http://schemas.openxmlformats.org/officeDocument/2006/math">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oMath>
                </a14:m>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Choice>
        <mc:Fallback xmlns="">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r>
                  <a:rPr lang="en-US" dirty="0">
                    <a:latin typeface="Times New Roman" charset="0"/>
                    <a:ea typeface="ＭＳ Ｐゴシック" charset="0"/>
                  </a:rPr>
                  <a:t>Here we provide a more formal description of how information retrieval models work in general. They rely on feature extraction functions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𝑐</a:t>
                </a:r>
                <a:r>
                  <a:rPr lang="en-US" dirty="0">
                    <a:latin typeface="Times New Roman" charset="0"/>
                    <a:ea typeface="ＭＳ Ｐゴシック" charset="0"/>
                  </a:rPr>
                  <a:t>,</a:t>
                </a:r>
                <a:r>
                  <a:rPr lang="en-US" sz="1400">
                    <a:cs typeface="Calibri" charset="0"/>
                  </a:rPr>
                  <a:t> </a:t>
                </a:r>
                <a:r>
                  <a:rPr lang="fr-CH" sz="1400" b="0" i="0">
                    <a:latin typeface="Cambria Math" panose="02040503050406030204" pitchFamily="18" charset="0"/>
                    <a:cs typeface="Calibri" charset="0"/>
                  </a:rPr>
                  <a:t>𝐹</a:t>
                </a:r>
                <a:r>
                  <a:rPr lang="en-US" sz="1400" b="0" i="0">
                    <a:latin typeface="Cambria Math" panose="02040503050406030204" pitchFamily="18" charset="0"/>
                    <a:cs typeface="Calibri" charset="0"/>
                  </a:rPr>
                  <a:t>_</a:t>
                </a:r>
                <a:r>
                  <a:rPr lang="fr-CH" sz="1400" b="0" i="0">
                    <a:latin typeface="Cambria Math" panose="02040503050406030204" pitchFamily="18" charset="0"/>
                    <a:cs typeface="Calibri" charset="0"/>
                  </a:rPr>
                  <a:t>𝐷</a:t>
                </a:r>
                <a:r>
                  <a:rPr lang="en-US" dirty="0">
                    <a:latin typeface="Times New Roman" charset="0"/>
                    <a:ea typeface="ＭＳ Ｐゴシック" charset="0"/>
                  </a:rPr>
                  <a:t> and  </a:t>
                </a:r>
                <a:r>
                  <a:rPr lang="fr-CH" sz="1400" i="0">
                    <a:latin typeface="Cambria Math" panose="02040503050406030204" pitchFamily="18" charset="0"/>
                    <a:cs typeface="Calibri" charset="0"/>
                  </a:rPr>
                  <a:t>𝐹</a:t>
                </a:r>
                <a:r>
                  <a:rPr lang="en-US" sz="1400" i="0">
                    <a:latin typeface="Cambria Math" panose="02040503050406030204" pitchFamily="18" charset="0"/>
                    <a:cs typeface="Calibri" charset="0"/>
                  </a:rPr>
                  <a:t>_</a:t>
                </a:r>
                <a:r>
                  <a:rPr lang="fr-CH" sz="1400" b="0" i="0">
                    <a:latin typeface="Cambria Math" panose="02040503050406030204" pitchFamily="18" charset="0"/>
                    <a:cs typeface="Calibri" charset="0"/>
                  </a:rPr>
                  <a:t>𝑄</a:t>
                </a:r>
                <a:r>
                  <a:rPr lang="en-US" dirty="0">
                    <a:latin typeface="Times New Roman" charset="0"/>
                    <a:ea typeface="ＭＳ Ｐゴシック" charset="0"/>
                  </a:rPr>
                  <a:t> that produce a representation for each</a:t>
                </a:r>
                <a:r>
                  <a:rPr lang="en-US" baseline="0" dirty="0">
                    <a:latin typeface="Times New Roman" charset="0"/>
                    <a:ea typeface="ＭＳ Ｐゴシック" charset="0"/>
                  </a:rPr>
                  <a:t> document and query, as well as features that are related to the collection as a whole (</a:t>
                </a:r>
                <a:r>
                  <a:rPr lang="fr-CH" b="0" i="0">
                    <a:latin typeface="Cambria Math" panose="02040503050406030204" pitchFamily="18" charset="0"/>
                    <a:cs typeface="Calibri" charset="0"/>
                  </a:rPr>
                  <a:t>𝐹_𝐶 (𝐶)</a:t>
                </a:r>
                <a:r>
                  <a:rPr lang="en-US" dirty="0">
                    <a:latin typeface="Times New Roman" charset="0"/>
                    <a:ea typeface="ＭＳ Ｐゴシック" charset="0"/>
                  </a:rPr>
                  <a:t>). With such</a:t>
                </a:r>
                <a:r>
                  <a:rPr lang="en-US" baseline="0" dirty="0">
                    <a:latin typeface="Times New Roman" charset="0"/>
                    <a:ea typeface="ＭＳ Ｐゴシック" charset="0"/>
                  </a:rPr>
                  <a:t> representations it becomes in particular possible to compute similarity between a document and query for each document individually, based on their representations. The collection features need to be extracted only once and stay the same for all similarity computations. This reduces overall the complexity of the similarity computation.</a:t>
                </a:r>
                <a:endParaRPr lang="en-US" dirty="0">
                  <a:latin typeface="Times New Roman" charset="0"/>
                  <a:ea typeface="ＭＳ Ｐゴシック" charset="0"/>
                </a:endParaRPr>
              </a:p>
            </p:txBody>
          </p:sp>
        </mc:Fallback>
      </mc:AlternateContent>
    </p:spTree>
    <p:extLst>
      <p:ext uri="{BB962C8B-B14F-4D97-AF65-F5344CB8AC3E}">
        <p14:creationId xmlns:p14="http://schemas.microsoft.com/office/powerpoint/2010/main" val="449679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2500" eaLnBrk="0" hangingPunct="0">
              <a:defRPr sz="2400">
                <a:solidFill>
                  <a:schemeClr val="tx1"/>
                </a:solidFill>
                <a:latin typeface="Comic Sans MS" charset="0"/>
                <a:ea typeface="ＭＳ Ｐゴシック" charset="0"/>
                <a:cs typeface="ＭＳ Ｐゴシック" charset="0"/>
              </a:defRPr>
            </a:lvl1pPr>
            <a:lvl2pPr marL="742950" indent="-285750" defTabSz="952500" eaLnBrk="0" hangingPunct="0">
              <a:defRPr sz="2400">
                <a:solidFill>
                  <a:schemeClr val="tx1"/>
                </a:solidFill>
                <a:latin typeface="Comic Sans MS" charset="0"/>
                <a:ea typeface="ＭＳ Ｐゴシック" charset="0"/>
              </a:defRPr>
            </a:lvl2pPr>
            <a:lvl3pPr marL="1143000" indent="-228600" defTabSz="952500" eaLnBrk="0" hangingPunct="0">
              <a:defRPr sz="2400">
                <a:solidFill>
                  <a:schemeClr val="tx1"/>
                </a:solidFill>
                <a:latin typeface="Comic Sans MS" charset="0"/>
                <a:ea typeface="ＭＳ Ｐゴシック" charset="0"/>
              </a:defRPr>
            </a:lvl3pPr>
            <a:lvl4pPr marL="1600200" indent="-228600" defTabSz="952500" eaLnBrk="0" hangingPunct="0">
              <a:defRPr sz="2400">
                <a:solidFill>
                  <a:schemeClr val="tx1"/>
                </a:solidFill>
                <a:latin typeface="Comic Sans MS" charset="0"/>
                <a:ea typeface="ＭＳ Ｐゴシック" charset="0"/>
              </a:defRPr>
            </a:lvl4pPr>
            <a:lvl5pPr marL="2057400" indent="-228600" defTabSz="952500" eaLnBrk="0" hangingPunct="0">
              <a:defRPr sz="2400">
                <a:solidFill>
                  <a:schemeClr val="tx1"/>
                </a:solidFill>
                <a:latin typeface="Comic Sans MS" charset="0"/>
                <a:ea typeface="ＭＳ Ｐゴシック" charset="0"/>
              </a:defRPr>
            </a:lvl5pPr>
            <a:lvl6pPr marL="2514600" indent="-228600" defTabSz="9525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defTabSz="9525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defTabSz="9525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defTabSz="9525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fld id="{E66655A3-E149-2641-AC6E-4ED5EE2391AB}" type="slidenum">
              <a:rPr lang="en-US" sz="1200">
                <a:solidFill>
                  <a:schemeClr val="tx2"/>
                </a:solidFill>
                <a:latin typeface="Tempus Sans ITC" charset="0"/>
              </a:rPr>
              <a:pPr eaLnBrk="1" hangingPunct="1"/>
              <a:t>10</a:t>
            </a:fld>
            <a:endParaRPr lang="en-US" sz="1200">
              <a:solidFill>
                <a:schemeClr val="tx2"/>
              </a:solidFill>
              <a:latin typeface="Tempus Sans ITC"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rPr>
              <a:t>The heart of an information retrieval system is its retrieval model. The retrieval model is used to capture the meaning of documents and queries, and determine from that the relevance of documents with respect to queries. Although there exist a number of intuitive notions of what determines relevance one must keep clearly in mind that it is not an objective measure. </a:t>
            </a:r>
          </a:p>
        </p:txBody>
      </p:sp>
    </p:spTree>
    <p:extLst>
      <p:ext uri="{BB962C8B-B14F-4D97-AF65-F5344CB8AC3E}">
        <p14:creationId xmlns:p14="http://schemas.microsoft.com/office/powerpoint/2010/main" val="98039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there are three types of features</a:t>
            </a:r>
            <a:r>
              <a:rPr lang="en-US" baseline="0" dirty="0"/>
              <a:t> that can be associated with a document:</a:t>
            </a:r>
          </a:p>
          <a:p>
            <a:pPr marL="342900" indent="-342900">
              <a:buFont typeface="+mj-lt"/>
              <a:buAutoNum type="arabicPeriod"/>
            </a:pPr>
            <a:r>
              <a:rPr lang="en-US" baseline="0" dirty="0"/>
              <a:t>The document </a:t>
            </a:r>
            <a:r>
              <a:rPr lang="en-US" b="1" baseline="0" dirty="0"/>
              <a:t>content</a:t>
            </a:r>
            <a:r>
              <a:rPr lang="en-US" baseline="0" dirty="0"/>
              <a:t>: depending on the media this is the characters of text, the pixels of an image, the images of a video. In information retrieval features extracted of the content are the main source of input for retrieval methods to create structured representations of the documents. It is important to note that these structured representations are only used internally to the retrieval system and not visible to the human user. We will first strongly focus on content-based information retrieval for text documents.</a:t>
            </a:r>
          </a:p>
          <a:p>
            <a:pPr marL="342900" indent="-342900">
              <a:buFont typeface="+mj-lt"/>
              <a:buAutoNum type="arabicPeriod"/>
            </a:pPr>
            <a:r>
              <a:rPr lang="en-US" baseline="0" dirty="0"/>
              <a:t>The </a:t>
            </a:r>
            <a:r>
              <a:rPr lang="en-US" b="1" baseline="0" dirty="0"/>
              <a:t>authors</a:t>
            </a:r>
            <a:r>
              <a:rPr lang="en-US" baseline="0" dirty="0"/>
              <a:t> of the document: documents are authored, referenced and consumed by people. This social context can provide very useful to enhance the performance of information retrieval algorithms</a:t>
            </a:r>
          </a:p>
          <a:p>
            <a:pPr marL="342900" indent="-342900">
              <a:buFont typeface="+mj-lt"/>
              <a:buAutoNum type="arabicPeriod"/>
            </a:pPr>
            <a:r>
              <a:rPr lang="en-US" baseline="0" dirty="0"/>
              <a:t>The </a:t>
            </a:r>
            <a:r>
              <a:rPr lang="en-US" b="1" baseline="0" dirty="0"/>
              <a:t>concepts</a:t>
            </a:r>
            <a:r>
              <a:rPr lang="en-US" baseline="0" dirty="0"/>
              <a:t> mentioned in document: concepts are general ideas that have a specific meaning to humans and thus are – different to content features – visible to human users. They can be either manually annotated or automatically extracted, and also help in the retrieval task. Since they are human-understandable, they can be in fact explicitly used in order to perform structured searches for documents. We will see in the last part of the lecture (extracting knowledge from documents) how automated methods can extract concepts from documents.</a:t>
            </a:r>
            <a:endParaRPr lang="en-US" dirty="0"/>
          </a:p>
        </p:txBody>
      </p:sp>
      <p:sp>
        <p:nvSpPr>
          <p:cNvPr id="4" name="Slide Number Placeholder 3"/>
          <p:cNvSpPr>
            <a:spLocks noGrp="1"/>
          </p:cNvSpPr>
          <p:nvPr>
            <p:ph type="sldNum" sz="quarter" idx="10"/>
          </p:nvPr>
        </p:nvSpPr>
        <p:spPr/>
        <p:txBody>
          <a:bodyPr/>
          <a:lstStyle/>
          <a:p>
            <a:pPr>
              <a:defRPr/>
            </a:pPr>
            <a:fld id="{14727734-ABCF-234D-B636-C5B0C95204C2}" type="slidenum">
              <a:rPr lang="en-US" smtClean="0"/>
              <a:pPr>
                <a:defRPr/>
              </a:pPr>
              <a:t>11</a:t>
            </a:fld>
            <a:endParaRPr lang="en-US"/>
          </a:p>
        </p:txBody>
      </p:sp>
    </p:spTree>
    <p:extLst>
      <p:ext uri="{BB962C8B-B14F-4D97-AF65-F5344CB8AC3E}">
        <p14:creationId xmlns:p14="http://schemas.microsoft.com/office/powerpoint/2010/main" val="101001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fr-CH"/>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dirty="0"/>
          </a:p>
        </p:txBody>
      </p:sp>
    </p:spTree>
    <p:extLst>
      <p:ext uri="{BB962C8B-B14F-4D97-AF65-F5344CB8AC3E}">
        <p14:creationId xmlns:p14="http://schemas.microsoft.com/office/powerpoint/2010/main" val="313939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3729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5920" y="304800"/>
            <a:ext cx="2256367" cy="6065838"/>
          </a:xfrm>
        </p:spPr>
        <p:txBody>
          <a:bodyPr vert="eaVert"/>
          <a:lstStyle/>
          <a:p>
            <a:r>
              <a:rPr lang="en-US"/>
              <a:t>Click to edit Master title style</a:t>
            </a:r>
            <a:endParaRPr lang="fr-CH"/>
          </a:p>
        </p:txBody>
      </p:sp>
      <p:sp>
        <p:nvSpPr>
          <p:cNvPr id="3" name="Vertical Text Placeholder 2"/>
          <p:cNvSpPr>
            <a:spLocks noGrp="1"/>
          </p:cNvSpPr>
          <p:nvPr>
            <p:ph type="body" orient="vert" idx="1"/>
          </p:nvPr>
        </p:nvSpPr>
        <p:spPr>
          <a:xfrm>
            <a:off x="165100" y="304800"/>
            <a:ext cx="6605720" cy="6065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47120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able Placeholder 2"/>
          <p:cNvSpPr>
            <a:spLocks noGrp="1"/>
          </p:cNvSpPr>
          <p:nvPr>
            <p:ph type="tbl" idx="1"/>
          </p:nvPr>
        </p:nvSpPr>
        <p:spPr>
          <a:xfrm>
            <a:off x="194337" y="1341438"/>
            <a:ext cx="8997950" cy="5029200"/>
          </a:xfrm>
        </p:spPr>
        <p:txBody>
          <a:bodyPr/>
          <a:lstStyle/>
          <a:p>
            <a:pPr lvl="0"/>
            <a:endParaRPr lang="fr-CH" noProof="0"/>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54920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quarter" idx="2"/>
          </p:nvPr>
        </p:nvSpPr>
        <p:spPr>
          <a:xfrm>
            <a:off x="4775862" y="13414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Content Placeholder 4"/>
          <p:cNvSpPr>
            <a:spLocks noGrp="1"/>
          </p:cNvSpPr>
          <p:nvPr>
            <p:ph sz="quarter" idx="3"/>
          </p:nvPr>
        </p:nvSpPr>
        <p:spPr>
          <a:xfrm>
            <a:off x="4775862" y="3932238"/>
            <a:ext cx="4416425"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1849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100" y="304800"/>
            <a:ext cx="8997950" cy="914400"/>
          </a:xfrm>
        </p:spPr>
        <p:txBody>
          <a:bodyPr/>
          <a:lstStyle/>
          <a:p>
            <a:r>
              <a:rPr lang="en-US"/>
              <a:t>Click to edit Master title style</a:t>
            </a:r>
            <a:endParaRPr lang="fr-CH"/>
          </a:p>
        </p:txBody>
      </p:sp>
      <p:sp>
        <p:nvSpPr>
          <p:cNvPr id="3" name="Text Placeholder 2"/>
          <p:cNvSpPr>
            <a:spLocks noGrp="1"/>
          </p:cNvSpPr>
          <p:nvPr>
            <p:ph type="body" sz="half" idx="1"/>
          </p:nvPr>
        </p:nvSpPr>
        <p:spPr>
          <a:xfrm>
            <a:off x="194337"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6635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2444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326831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fr-CH"/>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8861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Content Placeholder 2"/>
          <p:cNvSpPr>
            <a:spLocks noGrp="1"/>
          </p:cNvSpPr>
          <p:nvPr>
            <p:ph sz="half" idx="1"/>
          </p:nvPr>
        </p:nvSpPr>
        <p:spPr>
          <a:xfrm>
            <a:off x="194337"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p:cNvSpPr>
            <a:spLocks noGrp="1"/>
          </p:cNvSpPr>
          <p:nvPr>
            <p:ph sz="half" idx="2"/>
          </p:nvPr>
        </p:nvSpPr>
        <p:spPr>
          <a:xfrm>
            <a:off x="4775862" y="1341438"/>
            <a:ext cx="441642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44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fr-CH"/>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902939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H"/>
          </a:p>
        </p:txBody>
      </p:sp>
      <p:sp>
        <p:nvSpPr>
          <p:cNvPr id="3"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55094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507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fr-CH"/>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416434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fr-CH"/>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CH"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82158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100" y="304800"/>
            <a:ext cx="8997950" cy="914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GB"/>
          </a:p>
        </p:txBody>
      </p:sp>
      <p:sp>
        <p:nvSpPr>
          <p:cNvPr id="1027" name="Rectangle 3"/>
          <p:cNvSpPr>
            <a:spLocks noGrp="1" noChangeArrowheads="1"/>
          </p:cNvSpPr>
          <p:nvPr>
            <p:ph type="body" idx="1"/>
          </p:nvPr>
        </p:nvSpPr>
        <p:spPr bwMode="auto">
          <a:xfrm>
            <a:off x="193675" y="1341438"/>
            <a:ext cx="8997950" cy="5029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4" name="Rectangle 4"/>
          <p:cNvSpPr>
            <a:spLocks noGrp="1" noChangeArrowheads="1"/>
          </p:cNvSpPr>
          <p:nvPr>
            <p:ph type="ftr" sz="quarter" idx="3"/>
          </p:nvPr>
        </p:nvSpPr>
        <p:spPr bwMode="auto">
          <a:xfrm>
            <a:off x="165100" y="6477000"/>
            <a:ext cx="635635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smtClean="0">
                <a:latin typeface="Verdana" charset="0"/>
              </a:defRPr>
            </a:lvl1pPr>
          </a:lstStyle>
          <a:p>
            <a:pPr>
              <a:defRPr/>
            </a:pPr>
            <a:r>
              <a:rPr lang="fr-CH"/>
              <a:t>©2020, Karl Aberer, EPFL-IC, Laboratoire de systèmes d'informations répartis </a:t>
            </a:r>
            <a:endParaRPr lang="en-GB"/>
          </a:p>
        </p:txBody>
      </p:sp>
      <p:sp>
        <p:nvSpPr>
          <p:cNvPr id="1029" name="Rectangle 7"/>
          <p:cNvSpPr>
            <a:spLocks noChangeArrowheads="1"/>
          </p:cNvSpPr>
          <p:nvPr userDrawn="1"/>
        </p:nvSpPr>
        <p:spPr bwMode="auto">
          <a:xfrm>
            <a:off x="7100888" y="6453188"/>
            <a:ext cx="206375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r"/>
            <a:r>
              <a:rPr lang="en-US" sz="900" dirty="0">
                <a:latin typeface="Verdana" charset="0"/>
              </a:rPr>
              <a:t>Information Retrieval- </a:t>
            </a:r>
            <a:fld id="{6D0D0FAB-B5FB-2B4F-958D-C8496C781A1A}" type="slidenum">
              <a:rPr lang="en-US" sz="900">
                <a:latin typeface="Verdana" charset="0"/>
              </a:rPr>
              <a:pPr algn="r"/>
              <a:t>‹#›</a:t>
            </a:fld>
            <a:endParaRPr lang="en-US" sz="900" dirty="0">
              <a:latin typeface="Verdana"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dt="0"/>
  <p:txStyles>
    <p:titleStyle>
      <a:lvl1pPr algn="l" rtl="0" eaLnBrk="0" fontAlgn="base" hangingPunct="0">
        <a:spcBef>
          <a:spcPct val="0"/>
        </a:spcBef>
        <a:spcAft>
          <a:spcPct val="0"/>
        </a:spcAft>
        <a:defRPr sz="3600" b="1">
          <a:solidFill>
            <a:schemeClr val="tx2"/>
          </a:solidFill>
          <a:latin typeface="Calibri"/>
          <a:ea typeface="ＭＳ Ｐゴシック" pitchFamily="34" charset="-128"/>
          <a:cs typeface="Calibri"/>
        </a:defRPr>
      </a:lvl1pPr>
      <a:lvl2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2pPr>
      <a:lvl3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3pPr>
      <a:lvl4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4pPr>
      <a:lvl5pPr algn="l" rtl="0" eaLnBrk="0" fontAlgn="base" hangingPunct="0">
        <a:spcBef>
          <a:spcPct val="0"/>
        </a:spcBef>
        <a:spcAft>
          <a:spcPct val="0"/>
        </a:spcAft>
        <a:defRPr sz="3600" b="1">
          <a:solidFill>
            <a:schemeClr val="tx2"/>
          </a:solidFill>
          <a:latin typeface="Calibri" pitchFamily="34" charset="0"/>
          <a:ea typeface="ＭＳ Ｐゴシック" pitchFamily="34" charset="-128"/>
          <a:cs typeface="Calibri" pitchFamily="34" charset="0"/>
        </a:defRPr>
      </a:lvl5pPr>
      <a:lvl6pPr marL="457200" algn="ctr" rtl="0" fontAlgn="base">
        <a:spcBef>
          <a:spcPct val="0"/>
        </a:spcBef>
        <a:spcAft>
          <a:spcPct val="0"/>
        </a:spcAft>
        <a:defRPr sz="2400">
          <a:solidFill>
            <a:schemeClr val="tx2"/>
          </a:solidFill>
          <a:latin typeface="Comic Sans MS" charset="0"/>
        </a:defRPr>
      </a:lvl6pPr>
      <a:lvl7pPr marL="914400" algn="ctr" rtl="0" fontAlgn="base">
        <a:spcBef>
          <a:spcPct val="0"/>
        </a:spcBef>
        <a:spcAft>
          <a:spcPct val="0"/>
        </a:spcAft>
        <a:defRPr sz="2400">
          <a:solidFill>
            <a:schemeClr val="tx2"/>
          </a:solidFill>
          <a:latin typeface="Comic Sans MS" charset="0"/>
        </a:defRPr>
      </a:lvl7pPr>
      <a:lvl8pPr marL="1371600" algn="ctr" rtl="0" fontAlgn="base">
        <a:spcBef>
          <a:spcPct val="0"/>
        </a:spcBef>
        <a:spcAft>
          <a:spcPct val="0"/>
        </a:spcAft>
        <a:defRPr sz="2400">
          <a:solidFill>
            <a:schemeClr val="tx2"/>
          </a:solidFill>
          <a:latin typeface="Comic Sans MS" charset="0"/>
        </a:defRPr>
      </a:lvl8pPr>
      <a:lvl9pPr marL="1828800" algn="ctr" rtl="0" fontAlgn="base">
        <a:spcBef>
          <a:spcPct val="0"/>
        </a:spcBef>
        <a:spcAft>
          <a:spcPct val="0"/>
        </a:spcAft>
        <a:defRPr sz="2400">
          <a:solidFill>
            <a:schemeClr val="tx2"/>
          </a:solidFill>
          <a:latin typeface="Comic Sans MS" charset="0"/>
        </a:defRPr>
      </a:lvl9pPr>
    </p:titleStyle>
    <p:body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oleObject" Target="../embeddings/oleObject1.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5.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7.w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8.emf"/><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9.w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9.wmf"/><Relationship Id="rId4" Type="http://schemas.openxmlformats.org/officeDocument/2006/relationships/oleObject" Target="../embeddings/oleObject7.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www.cis.lmu.de/~hs/teach/14s/i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6.emf"/><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5.emf"/><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ctrTitle"/>
          </p:nvPr>
        </p:nvSpPr>
        <p:spPr>
          <a:xfrm>
            <a:off x="742950" y="2286000"/>
            <a:ext cx="8420100" cy="1143000"/>
          </a:xfrm>
        </p:spPr>
        <p:txBody>
          <a:bodyPr lIns="92066" tIns="46034" rIns="92066" bIns="46034"/>
          <a:lstStyle/>
          <a:p>
            <a:pPr eaLnBrk="1" hangingPunct="1"/>
            <a:r>
              <a:rPr lang="en-US" dirty="0">
                <a:latin typeface="Calibri" charset="0"/>
                <a:ea typeface="ＭＳ Ｐゴシック" charset="0"/>
              </a:rPr>
              <a:t>Part 1: Information Retrieval</a:t>
            </a:r>
          </a:p>
        </p:txBody>
      </p:sp>
      <p:sp>
        <p:nvSpPr>
          <p:cNvPr id="19458" name="Rectangle 3"/>
          <p:cNvSpPr>
            <a:spLocks noGrp="1" noChangeArrowheads="1"/>
          </p:cNvSpPr>
          <p:nvPr>
            <p:ph type="subTitle" idx="1"/>
          </p:nvPr>
        </p:nvSpPr>
        <p:spPr/>
        <p:txBody>
          <a:bodyPr lIns="92066" tIns="46034" rIns="92066" bIns="46034"/>
          <a:lstStyle/>
          <a:p>
            <a:pPr eaLnBrk="1" hangingPunct="1"/>
            <a:r>
              <a:rPr lang="en-US" sz="1800">
                <a:latin typeface="Calibri" charset="0"/>
                <a:ea typeface="ＭＳ Ｐゴシック" charset="0"/>
              </a:rPr>
              <a:t> </a:t>
            </a:r>
          </a:p>
        </p:txBody>
      </p:sp>
      <p:sp>
        <p:nvSpPr>
          <p:cNvPr id="194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 name="TextBox 1"/>
          <p:cNvSpPr txBox="1"/>
          <p:nvPr/>
        </p:nvSpPr>
        <p:spPr>
          <a:xfrm>
            <a:off x="2646218" y="235527"/>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ea typeface="ＭＳ Ｐゴシック" charset="0"/>
              </a:rPr>
              <a:t>Retrieval Model</a:t>
            </a:r>
          </a:p>
        </p:txBody>
      </p:sp>
      <mc:AlternateContent xmlns:mc="http://schemas.openxmlformats.org/markup-compatibility/2006" xmlns:a14="http://schemas.microsoft.com/office/drawing/2010/main">
        <mc:Choice Requires="a14">
          <p:sp>
            <p:nvSpPr>
              <p:cNvPr id="32770" name="Rectangle 3"/>
              <p:cNvSpPr>
                <a:spLocks noGrp="1" noChangeArrowheads="1"/>
              </p:cNvSpPr>
              <p:nvPr>
                <p:ph idx="1"/>
              </p:nvPr>
            </p:nvSpPr>
            <p:spPr>
              <a:xfrm>
                <a:off x="193674" y="1341438"/>
                <a:ext cx="9223821" cy="5029200"/>
              </a:xfrm>
            </p:spPr>
            <p:txBody>
              <a:bodyPr/>
              <a:lstStyle/>
              <a:p>
                <a:pPr marL="0" indent="0" eaLnBrk="1" hangingPunct="1"/>
                <a:r>
                  <a:rPr lang="en-US" dirty="0">
                    <a:latin typeface="Calibri" charset="0"/>
                    <a:ea typeface="ＭＳ Ｐゴシック" charset="0"/>
                  </a:rPr>
                  <a:t>The retrieval model determines</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the structure of the document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structure of the query representation </a:t>
                </a:r>
                <a14:m>
                  <m:oMath xmlns:m="http://schemas.openxmlformats.org/officeDocument/2006/math">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 </m:t>
                    </m:r>
                  </m:oMath>
                </a14:m>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the similarity matching function </a:t>
                </a:r>
                <a14:m>
                  <m:oMath xmlns:m="http://schemas.openxmlformats.org/officeDocument/2006/math">
                    <m:r>
                      <a:rPr lang="fr-CH" i="1">
                        <a:latin typeface="Cambria Math" panose="02040503050406030204" pitchFamily="18" charset="0"/>
                        <a:cs typeface="Calibri" charset="0"/>
                      </a:rPr>
                      <m:t>𝑠𝑖𝑚</m:t>
                    </m:r>
                  </m:oMath>
                </a14:m>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Relevance</a:t>
                </a:r>
              </a:p>
              <a:p>
                <a:pPr lvl="1" eaLnBrk="1" hangingPunct="1"/>
                <a:r>
                  <a:rPr lang="en-US" dirty="0">
                    <a:latin typeface="Calibri" charset="0"/>
                    <a:ea typeface="Calibri" charset="0"/>
                    <a:cs typeface="Calibri" charset="0"/>
                  </a:rPr>
                  <a:t>determined by the similarity matching function</a:t>
                </a:r>
              </a:p>
              <a:p>
                <a:pPr lvl="1" eaLnBrk="1" hangingPunct="1"/>
                <a:r>
                  <a:rPr lang="en-US" dirty="0">
                    <a:latin typeface="Calibri" charset="0"/>
                    <a:ea typeface="Calibri" charset="0"/>
                    <a:cs typeface="Calibri" charset="0"/>
                  </a:rPr>
                  <a:t>should reflect right topic, user needs, authority, </a:t>
                </a:r>
                <a:r>
                  <a:rPr lang="en-US" dirty="0" err="1">
                    <a:latin typeface="Calibri" charset="0"/>
                    <a:ea typeface="Calibri" charset="0"/>
                    <a:cs typeface="Calibri" charset="0"/>
                  </a:rPr>
                  <a:t>recency</a:t>
                </a:r>
                <a:endParaRPr lang="en-US" dirty="0">
                  <a:latin typeface="Calibri" charset="0"/>
                  <a:ea typeface="Calibri" charset="0"/>
                  <a:cs typeface="Calibri" charset="0"/>
                </a:endParaRPr>
              </a:p>
              <a:p>
                <a:pPr lvl="1" eaLnBrk="1" hangingPunct="1"/>
                <a:r>
                  <a:rPr lang="en-US" dirty="0">
                    <a:latin typeface="Calibri" charset="0"/>
                    <a:ea typeface="Calibri" charset="0"/>
                    <a:cs typeface="Calibri" charset="0"/>
                  </a:rPr>
                  <a:t>no objective measure</a:t>
                </a:r>
              </a:p>
            </p:txBody>
          </p:sp>
        </mc:Choice>
        <mc:Fallback xmlns="">
          <p:sp>
            <p:nvSpPr>
              <p:cNvPr id="32770" name="Rectangle 3"/>
              <p:cNvSpPr>
                <a:spLocks noGrp="1" noRot="1" noChangeAspect="1" noMove="1" noResize="1" noEditPoints="1" noAdjustHandles="1" noChangeArrowheads="1" noChangeShapeType="1" noTextEdit="1"/>
              </p:cNvSpPr>
              <p:nvPr>
                <p:ph idx="1"/>
              </p:nvPr>
            </p:nvSpPr>
            <p:spPr>
              <a:xfrm>
                <a:off x="193674" y="1341438"/>
                <a:ext cx="9223821" cy="5029200"/>
              </a:xfrm>
              <a:blipFill>
                <a:blip r:embed="rId3"/>
                <a:stretch>
                  <a:fillRect l="-1511" t="-1511"/>
                </a:stretch>
              </a:blipFill>
            </p:spPr>
            <p:txBody>
              <a:bodyPr/>
              <a:lstStyle/>
              <a:p>
                <a:r>
                  <a:rPr lang="en-US">
                    <a:noFill/>
                  </a:rPr>
                  <a:t> </a:t>
                </a:r>
              </a:p>
            </p:txBody>
          </p:sp>
        </mc:Fallback>
      </mc:AlternateContent>
      <p:sp>
        <p:nvSpPr>
          <p:cNvPr id="327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Features of a Document?</a:t>
            </a:r>
          </a:p>
        </p:txBody>
      </p:sp>
      <p:sp>
        <p:nvSpPr>
          <p:cNvPr id="4" name="Folded Corner 3"/>
          <p:cNvSpPr/>
          <p:nvPr/>
        </p:nvSpPr>
        <p:spPr>
          <a:xfrm>
            <a:off x="3927841" y="2132856"/>
            <a:ext cx="1485900" cy="1819811"/>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Content</a:t>
            </a:r>
          </a:p>
        </p:txBody>
      </p:sp>
      <p:sp>
        <p:nvSpPr>
          <p:cNvPr id="5" name="Oval 4"/>
          <p:cNvSpPr/>
          <p:nvPr/>
        </p:nvSpPr>
        <p:spPr>
          <a:xfrm>
            <a:off x="7099987" y="2383289"/>
            <a:ext cx="1920679" cy="11686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Concept</a:t>
            </a:r>
          </a:p>
        </p:txBody>
      </p:sp>
      <p:sp>
        <p:nvSpPr>
          <p:cNvPr id="6" name="Smiley Face 5"/>
          <p:cNvSpPr/>
          <p:nvPr/>
        </p:nvSpPr>
        <p:spPr>
          <a:xfrm>
            <a:off x="476741" y="2416680"/>
            <a:ext cx="1455987" cy="1285554"/>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charset="0"/>
                <a:ea typeface="Calibri" charset="0"/>
                <a:cs typeface="Calibri" charset="0"/>
              </a:rPr>
              <a:t>Social</a:t>
            </a:r>
          </a:p>
        </p:txBody>
      </p:sp>
      <p:sp>
        <p:nvSpPr>
          <p:cNvPr id="7" name="TextBox 6"/>
          <p:cNvSpPr txBox="1"/>
          <p:nvPr/>
        </p:nvSpPr>
        <p:spPr>
          <a:xfrm>
            <a:off x="6714922" y="4099559"/>
            <a:ext cx="3158109" cy="1754326"/>
          </a:xfrm>
          <a:prstGeom prst="rect">
            <a:avLst/>
          </a:prstGeom>
          <a:noFill/>
        </p:spPr>
        <p:txBody>
          <a:bodyPr wrap="none" rtlCol="0">
            <a:spAutoFit/>
          </a:bodyPr>
          <a:lstStyle/>
          <a:p>
            <a:r>
              <a:rPr lang="en-US" dirty="0">
                <a:latin typeface="Calibri" charset="0"/>
                <a:ea typeface="Calibri" charset="0"/>
                <a:cs typeface="Calibri" charset="0"/>
              </a:rPr>
              <a:t>Concepts are general ideas</a:t>
            </a:r>
            <a:br>
              <a:rPr lang="en-US" dirty="0">
                <a:latin typeface="Calibri" charset="0"/>
                <a:ea typeface="Calibri" charset="0"/>
                <a:cs typeface="Calibri" charset="0"/>
              </a:rPr>
            </a:br>
            <a:r>
              <a:rPr lang="en-US" dirty="0">
                <a:latin typeface="Calibri" charset="0"/>
                <a:ea typeface="Calibri" charset="0"/>
                <a:cs typeface="Calibri" charset="0"/>
              </a:rPr>
              <a:t>mentioned, they can be</a:t>
            </a:r>
          </a:p>
          <a:p>
            <a:pPr marL="232172" indent="-232172">
              <a:buFontTx/>
              <a:buChar char="-"/>
            </a:pPr>
            <a:r>
              <a:rPr lang="en-US" dirty="0">
                <a:latin typeface="Calibri" charset="0"/>
                <a:ea typeface="Calibri" charset="0"/>
                <a:cs typeface="Calibri" charset="0"/>
              </a:rPr>
              <a:t>Explicitly annotated, e.g., </a:t>
            </a:r>
            <a:br>
              <a:rPr lang="en-US" dirty="0">
                <a:latin typeface="Calibri" charset="0"/>
                <a:ea typeface="Calibri" charset="0"/>
                <a:cs typeface="Calibri" charset="0"/>
              </a:rPr>
            </a:br>
            <a:r>
              <a:rPr lang="en-US" dirty="0">
                <a:latin typeface="Calibri" charset="0"/>
                <a:ea typeface="Calibri" charset="0"/>
                <a:cs typeface="Calibri" charset="0"/>
              </a:rPr>
              <a:t>hashtags, keywords</a:t>
            </a:r>
          </a:p>
          <a:p>
            <a:pPr marL="232172" indent="-232172">
              <a:buFontTx/>
              <a:buChar char="-"/>
            </a:pPr>
            <a:r>
              <a:rPr lang="en-US" dirty="0">
                <a:latin typeface="Calibri" charset="0"/>
                <a:ea typeface="Calibri" charset="0"/>
                <a:cs typeface="Calibri" charset="0"/>
              </a:rPr>
              <a:t>Automatically extracted, e.g.,</a:t>
            </a:r>
            <a:br>
              <a:rPr lang="en-US" dirty="0">
                <a:latin typeface="Calibri" charset="0"/>
                <a:ea typeface="Calibri" charset="0"/>
                <a:cs typeface="Calibri" charset="0"/>
              </a:rPr>
            </a:br>
            <a:r>
              <a:rPr lang="en-US" dirty="0">
                <a:latin typeface="Calibri" charset="0"/>
                <a:ea typeface="Calibri" charset="0"/>
                <a:cs typeface="Calibri" charset="0"/>
              </a:rPr>
              <a:t>entities, concepts</a:t>
            </a:r>
          </a:p>
        </p:txBody>
      </p:sp>
      <p:sp>
        <p:nvSpPr>
          <p:cNvPr id="8" name="TextBox 7"/>
          <p:cNvSpPr txBox="1"/>
          <p:nvPr/>
        </p:nvSpPr>
        <p:spPr>
          <a:xfrm>
            <a:off x="3365928" y="4144032"/>
            <a:ext cx="2811208" cy="923330"/>
          </a:xfrm>
          <a:prstGeom prst="rect">
            <a:avLst/>
          </a:prstGeom>
          <a:noFill/>
        </p:spPr>
        <p:txBody>
          <a:bodyPr wrap="square" rtlCol="0">
            <a:spAutoFit/>
          </a:bodyPr>
          <a:lstStyle/>
          <a:p>
            <a:r>
              <a:rPr lang="en-US" dirty="0">
                <a:latin typeface="Calibri" charset="0"/>
                <a:ea typeface="Calibri" charset="0"/>
                <a:cs typeface="Calibri" charset="0"/>
              </a:rPr>
              <a:t>Content consists of the text,</a:t>
            </a:r>
            <a:br>
              <a:rPr lang="en-US" dirty="0">
                <a:latin typeface="Calibri" charset="0"/>
                <a:ea typeface="Calibri" charset="0"/>
                <a:cs typeface="Calibri" charset="0"/>
              </a:rPr>
            </a:br>
            <a:r>
              <a:rPr lang="en-US" dirty="0">
                <a:latin typeface="Calibri" charset="0"/>
                <a:ea typeface="Calibri" charset="0"/>
                <a:cs typeface="Calibri" charset="0"/>
              </a:rPr>
              <a:t>and possibly other media, such as images, videos</a:t>
            </a:r>
          </a:p>
        </p:txBody>
      </p:sp>
      <p:sp>
        <p:nvSpPr>
          <p:cNvPr id="9" name="TextBox 8"/>
          <p:cNvSpPr txBox="1"/>
          <p:nvPr/>
        </p:nvSpPr>
        <p:spPr>
          <a:xfrm>
            <a:off x="138371" y="4144032"/>
            <a:ext cx="3227558" cy="2031325"/>
          </a:xfrm>
          <a:prstGeom prst="rect">
            <a:avLst/>
          </a:prstGeom>
          <a:noFill/>
        </p:spPr>
        <p:txBody>
          <a:bodyPr wrap="square" rtlCol="0">
            <a:spAutoFit/>
          </a:bodyPr>
          <a:lstStyle/>
          <a:p>
            <a:r>
              <a:rPr lang="en-US" dirty="0">
                <a:latin typeface="Calibri" charset="0"/>
                <a:ea typeface="Calibri" charset="0"/>
                <a:cs typeface="Calibri" charset="0"/>
              </a:rPr>
              <a:t>People can be</a:t>
            </a:r>
          </a:p>
          <a:p>
            <a:pPr marL="232172" indent="-232172">
              <a:buFontTx/>
              <a:buChar char="-"/>
            </a:pPr>
            <a:r>
              <a:rPr lang="en-US" dirty="0">
                <a:latin typeface="Calibri" charset="0"/>
                <a:ea typeface="Calibri" charset="0"/>
                <a:cs typeface="Calibri" charset="0"/>
              </a:rPr>
              <a:t>Authors of documents</a:t>
            </a:r>
          </a:p>
          <a:p>
            <a:pPr marL="232172" indent="-232172">
              <a:buFontTx/>
              <a:buChar char="-"/>
            </a:pPr>
            <a:r>
              <a:rPr lang="en-US" dirty="0">
                <a:latin typeface="Calibri" charset="0"/>
                <a:ea typeface="Calibri" charset="0"/>
                <a:cs typeface="Calibri" charset="0"/>
              </a:rPr>
              <a:t>Consumers of documents</a:t>
            </a:r>
          </a:p>
          <a:p>
            <a:pPr marL="232172" indent="-232172">
              <a:buFontTx/>
              <a:buChar char="-"/>
            </a:pPr>
            <a:r>
              <a:rPr lang="en-US" dirty="0">
                <a:latin typeface="Calibri" charset="0"/>
                <a:ea typeface="Calibri" charset="0"/>
                <a:cs typeface="Calibri" charset="0"/>
              </a:rPr>
              <a:t>Mentioned within the documents</a:t>
            </a:r>
          </a:p>
          <a:p>
            <a:pPr marL="232172" indent="-232172">
              <a:buFontTx/>
              <a:buChar char="-"/>
            </a:pPr>
            <a:r>
              <a:rPr lang="en-US" dirty="0">
                <a:latin typeface="Calibri" charset="0"/>
                <a:ea typeface="Calibri" charset="0"/>
                <a:cs typeface="Calibri" charset="0"/>
              </a:rPr>
              <a:t>Explicitly annotated or automatically extracted</a:t>
            </a:r>
          </a:p>
        </p:txBody>
      </p:sp>
      <p:sp>
        <p:nvSpPr>
          <p:cNvPr id="10" name="Notched Right Arrow 9"/>
          <p:cNvSpPr/>
          <p:nvPr/>
        </p:nvSpPr>
        <p:spPr>
          <a:xfrm>
            <a:off x="5609597"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11" name="Notched Right Arrow 10"/>
          <p:cNvSpPr/>
          <p:nvPr/>
        </p:nvSpPr>
        <p:spPr>
          <a:xfrm flipH="1">
            <a:off x="2241595" y="2798779"/>
            <a:ext cx="1294534" cy="337704"/>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4535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4" name="Smiley Face 3"/>
          <p:cNvSpPr/>
          <p:nvPr/>
        </p:nvSpPr>
        <p:spPr>
          <a:xfrm>
            <a:off x="681038" y="3828616"/>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Smiley Face 4"/>
          <p:cNvSpPr/>
          <p:nvPr/>
        </p:nvSpPr>
        <p:spPr>
          <a:xfrm>
            <a:off x="320819" y="31196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Smiley Face 5"/>
          <p:cNvSpPr/>
          <p:nvPr/>
        </p:nvSpPr>
        <p:spPr>
          <a:xfrm>
            <a:off x="1547813" y="4240438"/>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Smiley Face 6"/>
          <p:cNvSpPr/>
          <p:nvPr/>
        </p:nvSpPr>
        <p:spPr>
          <a:xfrm>
            <a:off x="1705408" y="3226812"/>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miley Face 7"/>
          <p:cNvSpPr/>
          <p:nvPr/>
        </p:nvSpPr>
        <p:spPr>
          <a:xfrm>
            <a:off x="1193223" y="2864691"/>
            <a:ext cx="512185" cy="4873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olded Corner 8"/>
          <p:cNvSpPr/>
          <p:nvPr/>
        </p:nvSpPr>
        <p:spPr>
          <a:xfrm>
            <a:off x="5280996" y="409218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olded Corner 10"/>
          <p:cNvSpPr/>
          <p:nvPr/>
        </p:nvSpPr>
        <p:spPr>
          <a:xfrm>
            <a:off x="4300768" y="3680366"/>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olded Corner 11"/>
          <p:cNvSpPr/>
          <p:nvPr/>
        </p:nvSpPr>
        <p:spPr>
          <a:xfrm>
            <a:off x="4457922" y="1698831"/>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Folded Corner 12"/>
          <p:cNvSpPr/>
          <p:nvPr/>
        </p:nvSpPr>
        <p:spPr>
          <a:xfrm>
            <a:off x="4109845" y="2776180"/>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olded Corner 13"/>
          <p:cNvSpPr/>
          <p:nvPr/>
        </p:nvSpPr>
        <p:spPr>
          <a:xfrm>
            <a:off x="4762077" y="2444707"/>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Folded Corner 14"/>
          <p:cNvSpPr/>
          <p:nvPr/>
        </p:nvSpPr>
        <p:spPr>
          <a:xfrm>
            <a:off x="5437042" y="2961842"/>
            <a:ext cx="381847" cy="635582"/>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p:cNvSpPr/>
          <p:nvPr/>
        </p:nvSpPr>
        <p:spPr>
          <a:xfrm>
            <a:off x="7151622" y="228956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6896129" y="2901839"/>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7923409" y="2900976"/>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p:cNvSpPr/>
          <p:nvPr/>
        </p:nvSpPr>
        <p:spPr>
          <a:xfrm>
            <a:off x="6523072"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p:cNvSpPr/>
          <p:nvPr/>
        </p:nvSpPr>
        <p:spPr>
          <a:xfrm>
            <a:off x="7799585" y="3492303"/>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p:cNvSpPr/>
          <p:nvPr/>
        </p:nvSpPr>
        <p:spPr>
          <a:xfrm>
            <a:off x="8936742" y="3506764"/>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p:cNvSpPr/>
          <p:nvPr/>
        </p:nvSpPr>
        <p:spPr>
          <a:xfrm>
            <a:off x="8401823" y="4092187"/>
            <a:ext cx="800625" cy="41475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60973" y="5038504"/>
            <a:ext cx="3307851" cy="1754326"/>
          </a:xfrm>
          <a:prstGeom prst="rect">
            <a:avLst/>
          </a:prstGeom>
          <a:noFill/>
        </p:spPr>
        <p:txBody>
          <a:bodyPr wrap="square" rtlCol="0">
            <a:spAutoFit/>
          </a:bodyPr>
          <a:lstStyle/>
          <a:p>
            <a:r>
              <a:rPr lang="en-US" dirty="0">
                <a:latin typeface="Calibri" charset="0"/>
                <a:ea typeface="Calibri" charset="0"/>
                <a:cs typeface="Calibri" charset="0"/>
              </a:rPr>
              <a:t>People interact among each other through documents: </a:t>
            </a:r>
            <a:br>
              <a:rPr lang="en-US" dirty="0">
                <a:latin typeface="Calibri" charset="0"/>
                <a:ea typeface="Calibri" charset="0"/>
                <a:cs typeface="Calibri" charset="0"/>
              </a:rPr>
            </a:br>
            <a:r>
              <a:rPr lang="en-US" dirty="0">
                <a:latin typeface="Calibri" charset="0"/>
                <a:ea typeface="Calibri" charset="0"/>
                <a:cs typeface="Calibri" charset="0"/>
              </a:rPr>
              <a:t>SOCIAL NETWORKS / COMMUNITIES /</a:t>
            </a:r>
            <a:br>
              <a:rPr lang="en-US" dirty="0">
                <a:latin typeface="Calibri" charset="0"/>
                <a:ea typeface="Calibri" charset="0"/>
                <a:cs typeface="Calibri" charset="0"/>
              </a:rPr>
            </a:br>
            <a:r>
              <a:rPr lang="en-US" dirty="0">
                <a:latin typeface="Calibri" charset="0"/>
                <a:ea typeface="Calibri" charset="0"/>
                <a:cs typeface="Calibri" charset="0"/>
              </a:rPr>
              <a:t>INFLUENCE</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4" name="TextBox 23"/>
          <p:cNvSpPr txBox="1"/>
          <p:nvPr/>
        </p:nvSpPr>
        <p:spPr>
          <a:xfrm>
            <a:off x="3732553" y="5038505"/>
            <a:ext cx="2876631" cy="1477328"/>
          </a:xfrm>
          <a:prstGeom prst="rect">
            <a:avLst/>
          </a:prstGeom>
          <a:noFill/>
        </p:spPr>
        <p:txBody>
          <a:bodyPr wrap="square" rtlCol="0">
            <a:spAutoFit/>
          </a:bodyPr>
          <a:lstStyle/>
          <a:p>
            <a:r>
              <a:rPr lang="en-US" dirty="0">
                <a:latin typeface="Calibri" charset="0"/>
                <a:ea typeface="Calibri" charset="0"/>
                <a:cs typeface="Calibri" charset="0"/>
              </a:rPr>
              <a:t>Documents share similar content:</a:t>
            </a:r>
            <a:br>
              <a:rPr lang="en-US" dirty="0">
                <a:latin typeface="Calibri" charset="0"/>
                <a:ea typeface="Calibri" charset="0"/>
                <a:cs typeface="Calibri" charset="0"/>
              </a:rPr>
            </a:br>
            <a:r>
              <a:rPr lang="en-US" dirty="0">
                <a:latin typeface="Calibri" charset="0"/>
                <a:ea typeface="Calibri" charset="0"/>
                <a:cs typeface="Calibri" charset="0"/>
              </a:rPr>
              <a:t>SEARCH / CLUSTERING / TOPICS / CLASSIFICATION</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25" name="TextBox 24"/>
          <p:cNvSpPr txBox="1"/>
          <p:nvPr/>
        </p:nvSpPr>
        <p:spPr>
          <a:xfrm>
            <a:off x="6888680" y="5038504"/>
            <a:ext cx="2870081" cy="923330"/>
          </a:xfrm>
          <a:prstGeom prst="rect">
            <a:avLst/>
          </a:prstGeom>
          <a:noFill/>
        </p:spPr>
        <p:txBody>
          <a:bodyPr wrap="none" rtlCol="0">
            <a:spAutoFit/>
          </a:bodyPr>
          <a:lstStyle/>
          <a:p>
            <a:r>
              <a:rPr lang="en-US" dirty="0">
                <a:latin typeface="Calibri" charset="0"/>
                <a:ea typeface="Calibri" charset="0"/>
                <a:cs typeface="Calibri" charset="0"/>
              </a:rPr>
              <a:t>Concepts have relationships:</a:t>
            </a:r>
          </a:p>
          <a:p>
            <a:r>
              <a:rPr lang="en-US" dirty="0">
                <a:latin typeface="Calibri" charset="0"/>
                <a:ea typeface="Calibri" charset="0"/>
                <a:cs typeface="Calibri" charset="0"/>
              </a:rPr>
              <a:t>TAXONOMIES / ONTOLOGIES</a:t>
            </a:r>
            <a:br>
              <a:rPr lang="en-US" dirty="0">
                <a:latin typeface="Calibri" charset="0"/>
                <a:ea typeface="Calibri" charset="0"/>
                <a:cs typeface="Calibri" charset="0"/>
              </a:rPr>
            </a:br>
            <a:endParaRPr lang="en-US" dirty="0">
              <a:latin typeface="Calibri" charset="0"/>
              <a:ea typeface="Calibri" charset="0"/>
              <a:cs typeface="Calibri" charset="0"/>
            </a:endParaRPr>
          </a:p>
        </p:txBody>
      </p:sp>
      <p:sp>
        <p:nvSpPr>
          <p:cNvPr id="3" name="Footer Placeholder 2"/>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7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DA6F-3774-4748-91E5-121443D1B84D}"/>
              </a:ext>
            </a:extLst>
          </p:cNvPr>
          <p:cNvSpPr>
            <a:spLocks noGrp="1"/>
          </p:cNvSpPr>
          <p:nvPr>
            <p:ph type="title"/>
          </p:nvPr>
        </p:nvSpPr>
        <p:spPr/>
        <p:txBody>
          <a:bodyPr/>
          <a:lstStyle/>
          <a:p>
            <a:r>
              <a:rPr lang="en-US"/>
              <a:t>What does the Similarity Function compute?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C9A8E-3C30-3249-9C15-6407AE10F573}"/>
                  </a:ext>
                </a:extLst>
              </p:cNvPr>
              <p:cNvSpPr>
                <a:spLocks noGrp="1"/>
              </p:cNvSpPr>
              <p:nvPr>
                <p:ph idx="1"/>
              </p:nvPr>
            </p:nvSpPr>
            <p:spPr/>
            <p:txBody>
              <a:bodyPr/>
              <a:lstStyle/>
              <a:p>
                <a:r>
                  <a:rPr lang="en-US"/>
                  <a:t>Two basic models</a:t>
                </a:r>
              </a:p>
              <a:p>
                <a:pPr marL="914400" lvl="1" indent="-514350">
                  <a:buAutoNum type="arabicPeriod"/>
                </a:pPr>
                <a:r>
                  <a:rPr lang="en-US"/>
                  <a:t>Boolean Retrieval: </a:t>
                </a:r>
                <a14:m>
                  <m:oMath xmlns:m="http://schemas.openxmlformats.org/officeDocument/2006/math">
                    <m:r>
                      <a:rPr lang="fr-CH" b="0" i="1">
                        <a:latin typeface="Cambria Math" panose="02040503050406030204" pitchFamily="18" charset="0"/>
                      </a:rPr>
                      <m:t>𝑉</m:t>
                    </m:r>
                    <m:r>
                      <a:rPr lang="fr-CH" b="0"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endParaRPr lang="fr-CH" b="0"/>
              </a:p>
              <a:p>
                <a:pPr marL="914400" lvl="1" indent="-514350">
                  <a:buAutoNum type="arabicPeriod"/>
                </a:pPr>
                <a:r>
                  <a:rPr lang="en-US"/>
                  <a:t>Ranked Retrieval: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d>
                      <m:dPr>
                        <m:begChr m:val="["/>
                        <m:endChr m:val="]"/>
                        <m:ctrlPr>
                          <a:rPr lang="fr-CH" b="0" i="1">
                            <a:latin typeface="Cambria Math" panose="02040503050406030204" pitchFamily="18" charset="0"/>
                          </a:rPr>
                        </m:ctrlPr>
                      </m:dPr>
                      <m:e>
                        <m:r>
                          <a:rPr lang="fr-CH" b="0" i="1">
                            <a:latin typeface="Cambria Math" panose="02040503050406030204" pitchFamily="18" charset="0"/>
                          </a:rPr>
                          <m:t>0,1</m:t>
                        </m:r>
                      </m:e>
                    </m:d>
                  </m:oMath>
                </a14:m>
                <a:r>
                  <a:rPr lang="en-US"/>
                  <a:t> or </a:t>
                </a:r>
                <a14:m>
                  <m:oMath xmlns:m="http://schemas.openxmlformats.org/officeDocument/2006/math">
                    <m:r>
                      <a:rPr lang="fr-CH" i="1">
                        <a:latin typeface="Cambria Math" panose="02040503050406030204" pitchFamily="18" charset="0"/>
                      </a:rPr>
                      <m:t>𝑉</m:t>
                    </m:r>
                    <m:r>
                      <a:rPr lang="fr-CH" i="1">
                        <a:latin typeface="Cambria Math" panose="02040503050406030204" pitchFamily="18" charset="0"/>
                      </a:rPr>
                      <m:t>=</m:t>
                    </m:r>
                    <m:r>
                      <a:rPr lang="fr-CH" i="1">
                        <a:latin typeface="Cambria Math" panose="02040503050406030204" pitchFamily="18" charset="0"/>
                        <a:ea typeface="Cambria Math" panose="02040503050406030204" pitchFamily="18" charset="0"/>
                      </a:rPr>
                      <m:t>ℕ</m:t>
                    </m:r>
                  </m:oMath>
                </a14:m>
                <a:endParaRPr lang="fr-CH">
                  <a:ea typeface="Cambria Math" panose="02040503050406030204" pitchFamily="18" charset="0"/>
                </a:endParaRPr>
              </a:p>
              <a:p>
                <a:pPr marL="0" indent="0"/>
                <a:endParaRPr lang="en-US"/>
              </a:p>
              <a:p>
                <a:pPr marL="0" indent="0"/>
                <a:r>
                  <a:rPr lang="en-US"/>
                  <a:t>General Wisdom</a:t>
                </a:r>
              </a:p>
              <a:p>
                <a:pPr marL="857250" lvl="1" indent="-457200">
                  <a:buFontTx/>
                  <a:buChar char="-"/>
                </a:pPr>
                <a:r>
                  <a:rPr lang="en-US"/>
                  <a:t>Boolean retrieval suitable for</a:t>
                </a:r>
              </a:p>
              <a:p>
                <a:pPr marL="1257300" lvl="2" indent="-457200">
                  <a:buFontTx/>
                  <a:buChar char="-"/>
                </a:pPr>
                <a:r>
                  <a:rPr lang="en-US"/>
                  <a:t>Experts: can formulate accurate queries</a:t>
                </a:r>
              </a:p>
              <a:p>
                <a:pPr marL="1257300" lvl="2" indent="-457200">
                  <a:buFontTx/>
                  <a:buChar char="-"/>
                </a:pPr>
                <a:r>
                  <a:rPr lang="en-US"/>
                  <a:t>Machines: can consume large results</a:t>
                </a:r>
              </a:p>
              <a:p>
                <a:pPr marL="857250" lvl="1" indent="-457200">
                  <a:buFontTx/>
                  <a:buChar char="-"/>
                </a:pPr>
                <a:r>
                  <a:rPr lang="en-US"/>
                  <a:t>Ranked Retrieval good for ordinary users</a:t>
                </a:r>
              </a:p>
            </p:txBody>
          </p:sp>
        </mc:Choice>
        <mc:Fallback xmlns="">
          <p:sp>
            <p:nvSpPr>
              <p:cNvPr id="3" name="Content Placeholder 2">
                <a:extLst>
                  <a:ext uri="{FF2B5EF4-FFF2-40B4-BE49-F238E27FC236}">
                    <a16:creationId xmlns:a16="http://schemas.microsoft.com/office/drawing/2014/main" id="{425C9A8E-3C30-3249-9C15-6407AE10F573}"/>
                  </a:ext>
                </a:extLst>
              </p:cNvPr>
              <p:cNvSpPr>
                <a:spLocks noGrp="1" noRot="1" noChangeAspect="1" noMove="1" noResize="1" noEditPoints="1" noAdjustHandles="1" noChangeArrowheads="1" noChangeShapeType="1" noTextEdit="1"/>
              </p:cNvSpPr>
              <p:nvPr>
                <p:ph idx="1"/>
              </p:nvPr>
            </p:nvSpPr>
            <p:spPr>
              <a:blipFill>
                <a:blip r:embed="rId3"/>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43DFC08-53D7-114B-AD77-629EE59CCF9C}"/>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14394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Grp="1" noChangeArrowheads="1"/>
          </p:cNvSpPr>
          <p:nvPr>
            <p:ph type="title"/>
          </p:nvPr>
        </p:nvSpPr>
        <p:spPr/>
        <p:txBody>
          <a:bodyPr/>
          <a:lstStyle/>
          <a:p>
            <a:pPr eaLnBrk="1" hangingPunct="1"/>
            <a:r>
              <a:rPr lang="en-US">
                <a:latin typeface="Calibri" charset="0"/>
                <a:ea typeface="ＭＳ Ｐゴシック" charset="0"/>
              </a:rPr>
              <a:t>Information Filtering</a:t>
            </a:r>
          </a:p>
        </p:txBody>
      </p:sp>
      <p:sp>
        <p:nvSpPr>
          <p:cNvPr id="36866"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36867" name="Oval 46"/>
          <p:cNvSpPr>
            <a:spLocks noChangeArrowheads="1"/>
          </p:cNvSpPr>
          <p:nvPr/>
        </p:nvSpPr>
        <p:spPr bwMode="auto">
          <a:xfrm>
            <a:off x="4329113" y="4149725"/>
            <a:ext cx="2028825" cy="1978025"/>
          </a:xfrm>
          <a:prstGeom prst="ellipse">
            <a:avLst/>
          </a:prstGeom>
          <a:solidFill>
            <a:schemeClr val="hlink">
              <a:alpha val="34901"/>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8" name="Oval 45"/>
          <p:cNvSpPr>
            <a:spLocks noChangeArrowheads="1"/>
          </p:cNvSpPr>
          <p:nvPr/>
        </p:nvSpPr>
        <p:spPr bwMode="auto">
          <a:xfrm>
            <a:off x="4249738" y="4076700"/>
            <a:ext cx="2028825" cy="1978025"/>
          </a:xfrm>
          <a:prstGeom prst="ellipse">
            <a:avLst/>
          </a:prstGeom>
          <a:solidFill>
            <a:schemeClr val="hlink">
              <a:alpha val="38039"/>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69" name="AutoShape 5"/>
          <p:cNvSpPr>
            <a:spLocks noChangeArrowheads="1"/>
          </p:cNvSpPr>
          <p:nvPr/>
        </p:nvSpPr>
        <p:spPr bwMode="auto">
          <a:xfrm>
            <a:off x="661988" y="4364038"/>
            <a:ext cx="1482725" cy="1512887"/>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36870" name="Group 34"/>
          <p:cNvGrpSpPr>
            <a:grpSpLocks/>
          </p:cNvGrpSpPr>
          <p:nvPr/>
        </p:nvGrpSpPr>
        <p:grpSpPr bwMode="auto">
          <a:xfrm>
            <a:off x="741363" y="5084763"/>
            <a:ext cx="738187" cy="684212"/>
            <a:chOff x="546" y="2659"/>
            <a:chExt cx="974" cy="975"/>
          </a:xfrm>
        </p:grpSpPr>
        <p:grpSp>
          <p:nvGrpSpPr>
            <p:cNvPr id="36902" name="Group 6"/>
            <p:cNvGrpSpPr>
              <a:grpSpLocks/>
            </p:cNvGrpSpPr>
            <p:nvPr/>
          </p:nvGrpSpPr>
          <p:grpSpPr bwMode="auto">
            <a:xfrm>
              <a:off x="929" y="2659"/>
              <a:ext cx="591" cy="491"/>
              <a:chOff x="1004" y="3068"/>
              <a:chExt cx="591" cy="491"/>
            </a:xfrm>
          </p:grpSpPr>
          <p:pic>
            <p:nvPicPr>
              <p:cNvPr id="36904"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5" name="Rectangle 8"/>
              <p:cNvSpPr>
                <a:spLocks noChangeArrowheads="1"/>
              </p:cNvSpPr>
              <p:nvPr/>
            </p:nvSpPr>
            <p:spPr bwMode="auto">
              <a:xfrm>
                <a:off x="1132" y="3160"/>
                <a:ext cx="296" cy="239"/>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903"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FFFF66"/>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71" name="AutoShape 11"/>
          <p:cNvSpPr>
            <a:spLocks noChangeArrowheads="1"/>
          </p:cNvSpPr>
          <p:nvPr/>
        </p:nvSpPr>
        <p:spPr bwMode="auto">
          <a:xfrm>
            <a:off x="1443038" y="270827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2" name="AutoShape 14"/>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3" name="AutoShape 15"/>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4" name="Oval 16"/>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5" name="Oval 17"/>
          <p:cNvSpPr>
            <a:spLocks noChangeArrowheads="1"/>
          </p:cNvSpPr>
          <p:nvPr/>
        </p:nvSpPr>
        <p:spPr bwMode="auto">
          <a:xfrm>
            <a:off x="4171950" y="3983038"/>
            <a:ext cx="2030413" cy="1978025"/>
          </a:xfrm>
          <a:prstGeom prst="ellipse">
            <a:avLst/>
          </a:prstGeom>
          <a:solidFill>
            <a:schemeClr val="hlink">
              <a:alpha val="30980"/>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36876" name="Rectangle 18"/>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36877" name="AutoShape 19"/>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36878" name="Rectangle 20"/>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36879" name="Rectangle 21"/>
          <p:cNvSpPr>
            <a:spLocks noChangeArrowheads="1"/>
          </p:cNvSpPr>
          <p:nvPr/>
        </p:nvSpPr>
        <p:spPr bwMode="auto">
          <a:xfrm>
            <a:off x="650875" y="1989138"/>
            <a:ext cx="177958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item</a:t>
            </a:r>
            <a:br>
              <a:rPr lang="en-US">
                <a:latin typeface="Calibri" charset="0"/>
                <a:cs typeface="Calibri" charset="0"/>
              </a:rPr>
            </a:br>
            <a:r>
              <a:rPr lang="en-US">
                <a:latin typeface="Calibri" charset="0"/>
                <a:cs typeface="Calibri" charset="0"/>
              </a:rPr>
              <a:t>content</a:t>
            </a:r>
          </a:p>
        </p:txBody>
      </p:sp>
      <p:sp>
        <p:nvSpPr>
          <p:cNvPr id="36880" name="Rectangle 22"/>
          <p:cNvSpPr>
            <a:spLocks noChangeArrowheads="1"/>
          </p:cNvSpPr>
          <p:nvPr/>
        </p:nvSpPr>
        <p:spPr bwMode="auto">
          <a:xfrm>
            <a:off x="688975" y="5876925"/>
            <a:ext cx="12985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a:t>
            </a:r>
          </a:p>
          <a:p>
            <a:pPr algn="ctr" eaLnBrk="0" hangingPunct="0"/>
            <a:r>
              <a:rPr lang="en-US">
                <a:latin typeface="Calibri" charset="0"/>
                <a:cs typeface="Calibri" charset="0"/>
              </a:rPr>
              <a:t>needs</a:t>
            </a:r>
          </a:p>
        </p:txBody>
      </p:sp>
      <p:sp>
        <p:nvSpPr>
          <p:cNvPr id="36881" name="Rectangle 23"/>
          <p:cNvSpPr>
            <a:spLocks noChangeArrowheads="1"/>
          </p:cNvSpPr>
          <p:nvPr/>
        </p:nvSpPr>
        <p:spPr bwMode="auto">
          <a:xfrm>
            <a:off x="2606675" y="19891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36882" name="Rectangle 24"/>
          <p:cNvSpPr>
            <a:spLocks noChangeArrowheads="1"/>
          </p:cNvSpPr>
          <p:nvPr/>
        </p:nvSpPr>
        <p:spPr bwMode="auto">
          <a:xfrm>
            <a:off x="2765425" y="5734050"/>
            <a:ext cx="8001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profile</a:t>
            </a:r>
          </a:p>
        </p:txBody>
      </p:sp>
      <p:sp>
        <p:nvSpPr>
          <p:cNvPr id="36883" name="Rectangle 25"/>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36884" name="Rectangle 27"/>
          <p:cNvSpPr>
            <a:spLocks noChangeArrowheads="1"/>
          </p:cNvSpPr>
          <p:nvPr/>
        </p:nvSpPr>
        <p:spPr bwMode="auto">
          <a:xfrm>
            <a:off x="8118475" y="3644900"/>
            <a:ext cx="13176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disseminate</a:t>
            </a:r>
            <a:br>
              <a:rPr lang="en-US">
                <a:latin typeface="Calibri" charset="0"/>
                <a:cs typeface="Calibri" charset="0"/>
              </a:rPr>
            </a:br>
            <a:r>
              <a:rPr lang="en-US">
                <a:latin typeface="Calibri" charset="0"/>
                <a:cs typeface="Calibri" charset="0"/>
              </a:rPr>
              <a:t>item if</a:t>
            </a:r>
            <a:br>
              <a:rPr lang="en-US">
                <a:latin typeface="Calibri" charset="0"/>
                <a:cs typeface="Calibri" charset="0"/>
              </a:rPr>
            </a:br>
            <a:r>
              <a:rPr lang="en-US">
                <a:latin typeface="Calibri" charset="0"/>
                <a:cs typeface="Calibri" charset="0"/>
              </a:rPr>
              <a:t>relevant</a:t>
            </a:r>
          </a:p>
        </p:txBody>
      </p:sp>
      <p:sp>
        <p:nvSpPr>
          <p:cNvPr id="36885" name="AutoShape 28"/>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36886" name="Rectangle 29"/>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36887" name="AutoShape 30"/>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88" name="Rectangle 31"/>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36889" name="AutoShape 32"/>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36890" name="Rectangle 33"/>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filtering</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grpSp>
        <p:nvGrpSpPr>
          <p:cNvPr id="36891" name="Group 35"/>
          <p:cNvGrpSpPr>
            <a:grpSpLocks/>
          </p:cNvGrpSpPr>
          <p:nvPr/>
        </p:nvGrpSpPr>
        <p:grpSpPr bwMode="auto">
          <a:xfrm>
            <a:off x="895350" y="5013325"/>
            <a:ext cx="738188" cy="684213"/>
            <a:chOff x="546" y="2659"/>
            <a:chExt cx="974" cy="975"/>
          </a:xfrm>
        </p:grpSpPr>
        <p:grpSp>
          <p:nvGrpSpPr>
            <p:cNvPr id="36898" name="Group 36"/>
            <p:cNvGrpSpPr>
              <a:grpSpLocks/>
            </p:cNvGrpSpPr>
            <p:nvPr/>
          </p:nvGrpSpPr>
          <p:grpSpPr bwMode="auto">
            <a:xfrm>
              <a:off x="929" y="2659"/>
              <a:ext cx="591" cy="491"/>
              <a:chOff x="1004" y="3068"/>
              <a:chExt cx="591" cy="491"/>
            </a:xfrm>
          </p:grpSpPr>
          <p:pic>
            <p:nvPicPr>
              <p:cNvPr id="36900"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901" name="Rectangle 38"/>
              <p:cNvSpPr>
                <a:spLocks noChangeArrowheads="1"/>
              </p:cNvSpPr>
              <p:nvPr/>
            </p:nvSpPr>
            <p:spPr bwMode="auto">
              <a:xfrm>
                <a:off x="1132" y="3160"/>
                <a:ext cx="296" cy="239"/>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9" name="Picture 3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pic>
      </p:grpSp>
      <p:grpSp>
        <p:nvGrpSpPr>
          <p:cNvPr id="36892" name="Group 40"/>
          <p:cNvGrpSpPr>
            <a:grpSpLocks/>
          </p:cNvGrpSpPr>
          <p:nvPr/>
        </p:nvGrpSpPr>
        <p:grpSpPr bwMode="auto">
          <a:xfrm>
            <a:off x="1130300" y="4868863"/>
            <a:ext cx="738188" cy="684212"/>
            <a:chOff x="546" y="2659"/>
            <a:chExt cx="974" cy="975"/>
          </a:xfrm>
        </p:grpSpPr>
        <p:grpSp>
          <p:nvGrpSpPr>
            <p:cNvPr id="36894" name="Group 41"/>
            <p:cNvGrpSpPr>
              <a:grpSpLocks/>
            </p:cNvGrpSpPr>
            <p:nvPr/>
          </p:nvGrpSpPr>
          <p:grpSpPr bwMode="auto">
            <a:xfrm>
              <a:off x="929" y="2659"/>
              <a:ext cx="591" cy="491"/>
              <a:chOff x="1004" y="3068"/>
              <a:chExt cx="591" cy="491"/>
            </a:xfrm>
          </p:grpSpPr>
          <p:pic>
            <p:nvPicPr>
              <p:cNvPr id="36896" name="Picture 4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6897" name="Rectangle 43"/>
              <p:cNvSpPr>
                <a:spLocks noChangeArrowheads="1"/>
              </p:cNvSpPr>
              <p:nvPr/>
            </p:nvSpPr>
            <p:spPr bwMode="auto">
              <a:xfrm>
                <a:off x="1132" y="3160"/>
                <a:ext cx="296" cy="23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36895" name="Picture 4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6893" name="AutoShape 47"/>
          <p:cNvSpPr>
            <a:spLocks noChangeArrowheads="1"/>
          </p:cNvSpPr>
          <p:nvPr/>
        </p:nvSpPr>
        <p:spPr bwMode="auto">
          <a:xfrm>
            <a:off x="7839075" y="39338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atin typeface="Calibri" charset="0"/>
                <a:ea typeface="ＭＳ Ｐゴシック" charset="0"/>
              </a:rPr>
              <a:t>Information Retrieval and Browsing</a:t>
            </a:r>
          </a:p>
        </p:txBody>
      </p:sp>
      <p:sp>
        <p:nvSpPr>
          <p:cNvPr id="38914" name="Rectangle 3"/>
          <p:cNvSpPr>
            <a:spLocks noGrp="1" noChangeArrowheads="1"/>
          </p:cNvSpPr>
          <p:nvPr>
            <p:ph idx="1"/>
          </p:nvPr>
        </p:nvSpPr>
        <p:spPr>
          <a:xfrm>
            <a:off x="193675" y="1052513"/>
            <a:ext cx="8997950" cy="5318125"/>
          </a:xfrm>
        </p:spPr>
        <p:txBody>
          <a:bodyPr/>
          <a:lstStyle/>
          <a:p>
            <a:pPr marL="0" indent="0" eaLnBrk="1" hangingPunct="1"/>
            <a:r>
              <a:rPr lang="en-US" dirty="0">
                <a:latin typeface="Calibri" charset="0"/>
                <a:ea typeface="ＭＳ Ｐゴシック" charset="0"/>
              </a:rPr>
              <a:t>Retrieval</a:t>
            </a:r>
          </a:p>
          <a:p>
            <a:pPr lvl="1" eaLnBrk="1" hangingPunct="1"/>
            <a:r>
              <a:rPr lang="en-US" dirty="0">
                <a:latin typeface="Calibri" charset="0"/>
                <a:ea typeface="Calibri" charset="0"/>
                <a:cs typeface="Calibri" charset="0"/>
              </a:rPr>
              <a:t>Produce a ranked result from a user request</a:t>
            </a:r>
          </a:p>
          <a:p>
            <a:pPr lvl="1" eaLnBrk="1" hangingPunct="1"/>
            <a:r>
              <a:rPr lang="en-US" dirty="0">
                <a:latin typeface="Calibri" charset="0"/>
                <a:ea typeface="Calibri" charset="0"/>
                <a:cs typeface="Calibri" charset="0"/>
              </a:rPr>
              <a:t>Interpretation of the information by the system</a:t>
            </a:r>
          </a:p>
          <a:p>
            <a:pPr marL="0" indent="0" eaLnBrk="1" hangingPunct="1"/>
            <a:r>
              <a:rPr lang="en-US" dirty="0">
                <a:latin typeface="Calibri" charset="0"/>
                <a:ea typeface="ＭＳ Ｐゴシック" charset="0"/>
              </a:rPr>
              <a:t>Browsing</a:t>
            </a:r>
            <a:endParaRPr lang="en-US" sz="1800" dirty="0">
              <a:latin typeface="Calibri" charset="0"/>
              <a:ea typeface="ＭＳ Ｐゴシック" charset="0"/>
            </a:endParaRPr>
          </a:p>
          <a:p>
            <a:pPr lvl="1" eaLnBrk="1" hangingPunct="1"/>
            <a:r>
              <a:rPr lang="en-US" dirty="0">
                <a:latin typeface="Calibri" charset="0"/>
                <a:ea typeface="Calibri" charset="0"/>
                <a:cs typeface="Calibri" charset="0"/>
              </a:rPr>
              <a:t>Let the user navigate in the information set</a:t>
            </a:r>
          </a:p>
          <a:p>
            <a:pPr lvl="1" eaLnBrk="1" hangingPunct="1"/>
            <a:r>
              <a:rPr lang="en-US" dirty="0">
                <a:latin typeface="Calibri" charset="0"/>
                <a:ea typeface="Calibri" charset="0"/>
                <a:cs typeface="Calibri" charset="0"/>
              </a:rPr>
              <a:t>Relevance feedback by the human</a:t>
            </a:r>
          </a:p>
        </p:txBody>
      </p:sp>
      <p:sp>
        <p:nvSpPr>
          <p:cNvPr id="3891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38916" name="Group 29"/>
          <p:cNvGrpSpPr>
            <a:grpSpLocks/>
          </p:cNvGrpSpPr>
          <p:nvPr/>
        </p:nvGrpSpPr>
        <p:grpSpPr bwMode="auto">
          <a:xfrm>
            <a:off x="776288" y="4667250"/>
            <a:ext cx="1403350" cy="1260475"/>
            <a:chOff x="546" y="2659"/>
            <a:chExt cx="974" cy="975"/>
          </a:xfrm>
        </p:grpSpPr>
        <p:grpSp>
          <p:nvGrpSpPr>
            <p:cNvPr id="38932" name="Group 30"/>
            <p:cNvGrpSpPr>
              <a:grpSpLocks/>
            </p:cNvGrpSpPr>
            <p:nvPr/>
          </p:nvGrpSpPr>
          <p:grpSpPr bwMode="auto">
            <a:xfrm>
              <a:off x="929" y="2659"/>
              <a:ext cx="591" cy="491"/>
              <a:chOff x="1004" y="3068"/>
              <a:chExt cx="591" cy="491"/>
            </a:xfrm>
          </p:grpSpPr>
          <p:pic>
            <p:nvPicPr>
              <p:cNvPr id="38934"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8935" name="Rectangle 32"/>
              <p:cNvSpPr>
                <a:spLocks noChangeArrowheads="1"/>
              </p:cNvSpPr>
              <p:nvPr/>
            </p:nvSpPr>
            <p:spPr bwMode="auto">
              <a:xfrm>
                <a:off x="1132" y="3160"/>
                <a:ext cx="296" cy="23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r>
                  <a:rPr lang="fr-FR" sz="1600">
                    <a:solidFill>
                      <a:srgbClr val="FFFFFF"/>
                    </a:solidFill>
                    <a:latin typeface="Arial" charset="0"/>
                    <a:cs typeface="Calibri" charset="0"/>
                  </a:rPr>
                  <a:t>?</a:t>
                </a:r>
              </a:p>
            </p:txBody>
          </p:sp>
        </p:grpSp>
        <p:pic>
          <p:nvPicPr>
            <p:cNvPr id="38933" name="Picture 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 y="3092"/>
              <a:ext cx="494" cy="54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grpSp>
      <p:sp>
        <p:nvSpPr>
          <p:cNvPr id="38917" name="Oval 34"/>
          <p:cNvSpPr>
            <a:spLocks noChangeArrowheads="1"/>
          </p:cNvSpPr>
          <p:nvPr/>
        </p:nvSpPr>
        <p:spPr bwMode="auto">
          <a:xfrm>
            <a:off x="3506788" y="4437063"/>
            <a:ext cx="2106612" cy="519112"/>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dirty="0">
                <a:latin typeface="Calibri" charset="0"/>
                <a:ea typeface="Calibri" charset="0"/>
                <a:cs typeface="Calibri" charset="0"/>
              </a:rPr>
              <a:t>Retrieval</a:t>
            </a:r>
          </a:p>
        </p:txBody>
      </p:sp>
      <p:sp>
        <p:nvSpPr>
          <p:cNvPr id="38918" name="Oval 35"/>
          <p:cNvSpPr>
            <a:spLocks noChangeArrowheads="1"/>
          </p:cNvSpPr>
          <p:nvPr/>
        </p:nvSpPr>
        <p:spPr bwMode="auto">
          <a:xfrm>
            <a:off x="3506788" y="5845175"/>
            <a:ext cx="2105025" cy="519113"/>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nchor="ctr">
            <a:spAutoFit/>
          </a:bodyPr>
          <a:lstStyle/>
          <a:p>
            <a:pPr algn="ctr"/>
            <a:r>
              <a:rPr lang="en-US">
                <a:latin typeface="Calibri" charset="0"/>
                <a:ea typeface="Calibri" charset="0"/>
                <a:cs typeface="Calibri" charset="0"/>
              </a:rPr>
              <a:t>Browsing</a:t>
            </a:r>
          </a:p>
        </p:txBody>
      </p:sp>
      <p:sp>
        <p:nvSpPr>
          <p:cNvPr id="38919" name="AutoShape 36"/>
          <p:cNvSpPr>
            <a:spLocks noChangeArrowheads="1"/>
          </p:cNvSpPr>
          <p:nvPr/>
        </p:nvSpPr>
        <p:spPr bwMode="auto">
          <a:xfrm>
            <a:off x="7016750" y="4740275"/>
            <a:ext cx="1482725" cy="1512888"/>
          </a:xfrm>
          <a:prstGeom prst="can">
            <a:avLst>
              <a:gd name="adj" fmla="val 27634"/>
            </a:avLst>
          </a:prstGeom>
          <a:solidFill>
            <a:schemeClr val="bg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0" name="AutoShape 37"/>
          <p:cNvSpPr>
            <a:spLocks noChangeArrowheads="1"/>
          </p:cNvSpPr>
          <p:nvPr/>
        </p:nvSpPr>
        <p:spPr bwMode="auto">
          <a:xfrm>
            <a:off x="7251700" y="5229225"/>
            <a:ext cx="390525" cy="360363"/>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1" name="AutoShape 38"/>
          <p:cNvSpPr>
            <a:spLocks noChangeArrowheads="1"/>
          </p:cNvSpPr>
          <p:nvPr/>
        </p:nvSpPr>
        <p:spPr bwMode="auto">
          <a:xfrm>
            <a:off x="7875588" y="5229225"/>
            <a:ext cx="390525" cy="360363"/>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2" name="AutoShape 39"/>
          <p:cNvSpPr>
            <a:spLocks noChangeArrowheads="1"/>
          </p:cNvSpPr>
          <p:nvPr/>
        </p:nvSpPr>
        <p:spPr bwMode="auto">
          <a:xfrm>
            <a:off x="7875588" y="5732463"/>
            <a:ext cx="390525" cy="3603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a:cs typeface="Calibri" charset="0"/>
            </a:endParaRPr>
          </a:p>
        </p:txBody>
      </p:sp>
      <p:sp>
        <p:nvSpPr>
          <p:cNvPr id="38923" name="AutoShape 40"/>
          <p:cNvSpPr>
            <a:spLocks noChangeArrowheads="1"/>
          </p:cNvSpPr>
          <p:nvPr/>
        </p:nvSpPr>
        <p:spPr bwMode="auto">
          <a:xfrm>
            <a:off x="7251700" y="5732463"/>
            <a:ext cx="390525" cy="360362"/>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a:cs typeface="Calibri" charset="0"/>
            </a:endParaRPr>
          </a:p>
        </p:txBody>
      </p:sp>
      <p:cxnSp>
        <p:nvCxnSpPr>
          <p:cNvPr id="38924" name="AutoShape 41"/>
          <p:cNvCxnSpPr>
            <a:cxnSpLocks noChangeShapeType="1"/>
            <a:endCxn id="38917" idx="2"/>
          </p:cNvCxnSpPr>
          <p:nvPr/>
        </p:nvCxnSpPr>
        <p:spPr bwMode="auto">
          <a:xfrm flipV="1">
            <a:off x="1489075" y="4697413"/>
            <a:ext cx="2017713" cy="88106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5" name="AutoShape 42"/>
          <p:cNvCxnSpPr>
            <a:cxnSpLocks noChangeShapeType="1"/>
            <a:endCxn id="38918" idx="2"/>
          </p:cNvCxnSpPr>
          <p:nvPr/>
        </p:nvCxnSpPr>
        <p:spPr bwMode="auto">
          <a:xfrm>
            <a:off x="1489075" y="5578475"/>
            <a:ext cx="2017713" cy="52705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6" name="AutoShape 43"/>
          <p:cNvCxnSpPr>
            <a:cxnSpLocks noChangeShapeType="1"/>
            <a:stCxn id="38917" idx="3"/>
            <a:endCxn id="38918" idx="1"/>
          </p:cNvCxnSpPr>
          <p:nvPr/>
        </p:nvCxnSpPr>
        <p:spPr bwMode="auto">
          <a:xfrm flipH="1">
            <a:off x="3814763" y="4879975"/>
            <a:ext cx="0"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7" name="AutoShape 44"/>
          <p:cNvCxnSpPr>
            <a:cxnSpLocks noChangeShapeType="1"/>
            <a:stCxn id="38918" idx="7"/>
            <a:endCxn id="38917" idx="5"/>
          </p:cNvCxnSpPr>
          <p:nvPr/>
        </p:nvCxnSpPr>
        <p:spPr bwMode="auto">
          <a:xfrm flipV="1">
            <a:off x="5303838" y="4879975"/>
            <a:ext cx="1587" cy="10414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8" name="AutoShape 45"/>
          <p:cNvCxnSpPr>
            <a:cxnSpLocks noChangeShapeType="1"/>
            <a:stCxn id="38917" idx="6"/>
            <a:endCxn id="38919" idx="2"/>
          </p:cNvCxnSpPr>
          <p:nvPr/>
        </p:nvCxnSpPr>
        <p:spPr bwMode="auto">
          <a:xfrm>
            <a:off x="5613400" y="4697413"/>
            <a:ext cx="1403350" cy="8001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29" name="AutoShape 46"/>
          <p:cNvCxnSpPr>
            <a:cxnSpLocks noChangeShapeType="1"/>
            <a:stCxn id="38918" idx="6"/>
            <a:endCxn id="38919" idx="2"/>
          </p:cNvCxnSpPr>
          <p:nvPr/>
        </p:nvCxnSpPr>
        <p:spPr bwMode="auto">
          <a:xfrm flipV="1">
            <a:off x="5611813" y="5497513"/>
            <a:ext cx="1404937" cy="608012"/>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0" name="AutoShape 47"/>
          <p:cNvCxnSpPr>
            <a:cxnSpLocks noChangeShapeType="1"/>
            <a:stCxn id="38917" idx="1"/>
            <a:endCxn id="38917" idx="7"/>
          </p:cNvCxnSpPr>
          <p:nvPr/>
        </p:nvCxnSpPr>
        <p:spPr bwMode="auto">
          <a:xfrm rot="5400000" flipH="1" flipV="1">
            <a:off x="4559301" y="3768725"/>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931" name="AutoShape 48"/>
          <p:cNvCxnSpPr>
            <a:cxnSpLocks noChangeShapeType="1"/>
            <a:stCxn id="38918" idx="5"/>
            <a:endCxn id="38918" idx="3"/>
          </p:cNvCxnSpPr>
          <p:nvPr/>
        </p:nvCxnSpPr>
        <p:spPr bwMode="auto">
          <a:xfrm rot="5400000">
            <a:off x="4559301" y="5543550"/>
            <a:ext cx="12700" cy="1489075"/>
          </a:xfrm>
          <a:prstGeom prst="curvedConnector3">
            <a:avLst>
              <a:gd name="adj1" fmla="val 239886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2. Text-based Information Retrieval</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624642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Text-based Information Retrieval</a:t>
            </a:r>
          </a:p>
        </p:txBody>
      </p:sp>
      <p:sp>
        <p:nvSpPr>
          <p:cNvPr id="5017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Most of the information needs and content are expressed in natural language</a:t>
            </a:r>
          </a:p>
          <a:p>
            <a:pPr lvl="1" eaLnBrk="1" hangingPunct="1"/>
            <a:r>
              <a:rPr lang="en-US" sz="2400" dirty="0">
                <a:latin typeface="Calibri" charset="0"/>
                <a:ea typeface="Calibri" charset="0"/>
                <a:cs typeface="Calibri" charset="0"/>
              </a:rPr>
              <a:t>Library and document management systems</a:t>
            </a:r>
          </a:p>
          <a:p>
            <a:pPr lvl="1" eaLnBrk="1" hangingPunct="1"/>
            <a:r>
              <a:rPr lang="en-US" sz="2400" dirty="0">
                <a:latin typeface="Calibri" charset="0"/>
                <a:ea typeface="Calibri" charset="0"/>
                <a:cs typeface="Calibri" charset="0"/>
              </a:rPr>
              <a:t>Web Search Engines</a:t>
            </a:r>
          </a:p>
          <a:p>
            <a:pPr marL="0" indent="0" eaLnBrk="1" hangingPunct="1"/>
            <a:r>
              <a:rPr lang="en-US" sz="2800" dirty="0">
                <a:latin typeface="Calibri" charset="0"/>
                <a:ea typeface="ＭＳ Ｐゴシック" charset="0"/>
              </a:rPr>
              <a:t>Basic approach: use the words that occur in a text as </a:t>
            </a:r>
            <a:r>
              <a:rPr lang="en-US" sz="2800" i="1" dirty="0">
                <a:latin typeface="Calibri" charset="0"/>
                <a:ea typeface="ＭＳ Ｐゴシック" charset="0"/>
              </a:rPr>
              <a:t>features</a:t>
            </a:r>
            <a:r>
              <a:rPr lang="en-US" sz="2800" dirty="0">
                <a:latin typeface="Calibri" charset="0"/>
                <a:ea typeface="ＭＳ Ｐゴシック" charset="0"/>
              </a:rPr>
              <a:t> for the interpretation of the content</a:t>
            </a:r>
          </a:p>
          <a:p>
            <a:pPr lvl="1" eaLnBrk="1" hangingPunct="1"/>
            <a:r>
              <a:rPr lang="en-US" sz="2400" dirty="0">
                <a:latin typeface="Calibri" charset="0"/>
                <a:ea typeface="Calibri" charset="0"/>
                <a:cs typeface="Calibri" charset="0"/>
              </a:rPr>
              <a:t>This is called the "full text” or “bag of words” retrieval approach</a:t>
            </a:r>
          </a:p>
          <a:p>
            <a:pPr lvl="1" eaLnBrk="1" hangingPunct="1"/>
            <a:r>
              <a:rPr lang="en-US" sz="2400" dirty="0">
                <a:latin typeface="Calibri" charset="0"/>
                <a:ea typeface="Calibri" charset="0"/>
                <a:cs typeface="Calibri" charset="0"/>
              </a:rPr>
              <a:t>Ignore grammar, meaning etc.</a:t>
            </a:r>
          </a:p>
          <a:p>
            <a:pPr lvl="1" eaLnBrk="1" hangingPunct="1"/>
            <a:r>
              <a:rPr lang="en-US" sz="2400" dirty="0">
                <a:latin typeface="Calibri" charset="0"/>
                <a:ea typeface="Calibri" charset="0"/>
                <a:cs typeface="Calibri" charset="0"/>
              </a:rPr>
              <a:t>Simplification that has proven successful</a:t>
            </a:r>
          </a:p>
          <a:p>
            <a:pPr lvl="1" eaLnBrk="1" hangingPunct="1"/>
            <a:r>
              <a:rPr lang="en-US" sz="2400" dirty="0">
                <a:latin typeface="Calibri" charset="0"/>
                <a:ea typeface="Calibri" charset="0"/>
                <a:cs typeface="Calibri" charset="0"/>
              </a:rPr>
              <a:t>Document structure, layout and metadata may be taken into account additionally (e.g. PageRank/Google) </a:t>
            </a:r>
          </a:p>
        </p:txBody>
      </p:sp>
      <p:sp>
        <p:nvSpPr>
          <p:cNvPr id="501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12913" y="2019300"/>
            <a:ext cx="5472112" cy="782638"/>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6" name="Rectangle 49"/>
          <p:cNvSpPr>
            <a:spLocks noChangeArrowheads="1"/>
          </p:cNvSpPr>
          <p:nvPr/>
        </p:nvSpPr>
        <p:spPr bwMode="auto">
          <a:xfrm>
            <a:off x="3682622" y="2014538"/>
            <a:ext cx="1964494"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algn="ctr"/>
            <a:r>
              <a:rPr lang="en-US" sz="1600" b="1">
                <a:latin typeface="Calibri" charset="0"/>
                <a:cs typeface="Calibri" charset="0"/>
              </a:rPr>
              <a:t>1. feature extraction </a:t>
            </a:r>
          </a:p>
        </p:txBody>
      </p:sp>
      <p:sp>
        <p:nvSpPr>
          <p:cNvPr id="54" name="Rounded Rectangle 53"/>
          <p:cNvSpPr/>
          <p:nvPr/>
        </p:nvSpPr>
        <p:spPr bwMode="auto">
          <a:xfrm>
            <a:off x="4665663" y="2911475"/>
            <a:ext cx="2735262" cy="3000375"/>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3" name="Rounded Rectangle 52"/>
          <p:cNvSpPr/>
          <p:nvPr/>
        </p:nvSpPr>
        <p:spPr bwMode="auto">
          <a:xfrm>
            <a:off x="1352550" y="2924175"/>
            <a:ext cx="2519363" cy="3579813"/>
          </a:xfrm>
          <a:prstGeom prst="roundRect">
            <a:avLst>
              <a:gd name="adj" fmla="val 8902"/>
            </a:avLst>
          </a:prstGeom>
          <a:solidFill>
            <a:schemeClr val="bg1">
              <a:lumMod val="85000"/>
            </a:schemeClr>
          </a:solidFill>
          <a:ln w="9525" cap="flat" cmpd="sng" algn="ctr">
            <a:noFill/>
            <a:prstDash val="solid"/>
            <a:round/>
            <a:headEnd type="none" w="med" len="med"/>
            <a:tailEnd type="none" w="med" len="med"/>
          </a:ln>
          <a:effectLst/>
        </p:spPr>
        <p:txBody>
          <a:bodyPr anchor="ctr">
            <a:spAutoFit/>
          </a:bodyPr>
          <a:lstStyle/>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a:p>
            <a:pPr algn="ctr">
              <a:defRPr/>
            </a:pPr>
            <a:endParaRPr lang="fr-FR" sz="2000" dirty="0">
              <a:latin typeface="Calibri"/>
              <a:ea typeface="+mn-ea"/>
              <a:cs typeface="Calibri"/>
            </a:endParaRPr>
          </a:p>
        </p:txBody>
      </p:sp>
      <p:sp>
        <p:nvSpPr>
          <p:cNvPr id="5222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Architecture of Text Retrieval Systems</a:t>
            </a:r>
          </a:p>
        </p:txBody>
      </p:sp>
      <p:sp>
        <p:nvSpPr>
          <p:cNvPr id="52230"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2231" name="Rectangle 3"/>
          <p:cNvSpPr>
            <a:spLocks noChangeArrowheads="1"/>
          </p:cNvSpPr>
          <p:nvPr/>
        </p:nvSpPr>
        <p:spPr bwMode="auto">
          <a:xfrm>
            <a:off x="3960813" y="1196975"/>
            <a:ext cx="1120775" cy="55721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User</a:t>
            </a:r>
          </a:p>
          <a:p>
            <a:pPr eaLnBrk="0" hangingPunct="0"/>
            <a:r>
              <a:rPr lang="en-US" sz="1600">
                <a:latin typeface="Calibri" charset="0"/>
                <a:cs typeface="Calibri" charset="0"/>
              </a:rPr>
              <a:t>Interface</a:t>
            </a:r>
          </a:p>
        </p:txBody>
      </p:sp>
      <p:sp>
        <p:nvSpPr>
          <p:cNvPr id="52232" name="Rectangle 4"/>
          <p:cNvSpPr>
            <a:spLocks noChangeArrowheads="1"/>
          </p:cNvSpPr>
          <p:nvPr/>
        </p:nvSpPr>
        <p:spPr bwMode="auto">
          <a:xfrm>
            <a:off x="1968500" y="2316163"/>
            <a:ext cx="4930775" cy="347662"/>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                             Text   Operations</a:t>
            </a:r>
          </a:p>
        </p:txBody>
      </p:sp>
      <p:sp>
        <p:nvSpPr>
          <p:cNvPr id="52233" name="Rectangle 5"/>
          <p:cNvSpPr>
            <a:spLocks noChangeArrowheads="1"/>
          </p:cNvSpPr>
          <p:nvPr/>
        </p:nvSpPr>
        <p:spPr bwMode="auto">
          <a:xfrm>
            <a:off x="2057400" y="3225800"/>
            <a:ext cx="1381125" cy="627063"/>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Query </a:t>
            </a:r>
          </a:p>
          <a:p>
            <a:pPr eaLnBrk="0" hangingPunct="0"/>
            <a:r>
              <a:rPr lang="en-US" sz="1600">
                <a:latin typeface="Calibri" charset="0"/>
                <a:cs typeface="Calibri" charset="0"/>
              </a:rPr>
              <a:t>Operations</a:t>
            </a:r>
          </a:p>
        </p:txBody>
      </p:sp>
      <p:sp>
        <p:nvSpPr>
          <p:cNvPr id="52234" name="Rectangle 6"/>
          <p:cNvSpPr>
            <a:spLocks noChangeArrowheads="1"/>
          </p:cNvSpPr>
          <p:nvPr/>
        </p:nvSpPr>
        <p:spPr bwMode="auto">
          <a:xfrm>
            <a:off x="5692775" y="3367088"/>
            <a:ext cx="1206500"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Indexing</a:t>
            </a:r>
          </a:p>
        </p:txBody>
      </p:sp>
      <p:sp>
        <p:nvSpPr>
          <p:cNvPr id="52235" name="Rectangle 7"/>
          <p:cNvSpPr>
            <a:spLocks noChangeArrowheads="1"/>
          </p:cNvSpPr>
          <p:nvPr/>
        </p:nvSpPr>
        <p:spPr bwMode="auto">
          <a:xfrm>
            <a:off x="2057400" y="4486275"/>
            <a:ext cx="1293813" cy="48577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Searching</a:t>
            </a:r>
          </a:p>
        </p:txBody>
      </p:sp>
      <p:sp>
        <p:nvSpPr>
          <p:cNvPr id="52236" name="Rectangle 8"/>
          <p:cNvSpPr>
            <a:spLocks noChangeArrowheads="1"/>
          </p:cNvSpPr>
          <p:nvPr/>
        </p:nvSpPr>
        <p:spPr bwMode="auto">
          <a:xfrm>
            <a:off x="2057400" y="5675313"/>
            <a:ext cx="1206500" cy="415925"/>
          </a:xfrm>
          <a:prstGeom prst="rect">
            <a:avLst/>
          </a:prstGeom>
          <a:solidFill>
            <a:srgbClr val="FFFFFF"/>
          </a:solidFill>
          <a:ln w="12700">
            <a:solidFill>
              <a:srgbClr val="000000"/>
            </a:solidFill>
            <a:miter lim="800000"/>
            <a:headEnd/>
            <a:tailEnd/>
          </a:ln>
        </p:spPr>
        <p:txBody>
          <a:bodyPr lIns="92066" tIns="46034" rIns="92066" bIns="46034"/>
          <a:lstStyle/>
          <a:p>
            <a:pPr eaLnBrk="0" hangingPunct="0"/>
            <a:r>
              <a:rPr lang="en-US" sz="1600">
                <a:latin typeface="Calibri" charset="0"/>
                <a:cs typeface="Calibri" charset="0"/>
              </a:rPr>
              <a:t>Ranking</a:t>
            </a:r>
          </a:p>
        </p:txBody>
      </p:sp>
      <p:sp>
        <p:nvSpPr>
          <p:cNvPr id="52237" name="Oval 10"/>
          <p:cNvSpPr>
            <a:spLocks noChangeArrowheads="1"/>
          </p:cNvSpPr>
          <p:nvPr/>
        </p:nvSpPr>
        <p:spPr bwMode="auto">
          <a:xfrm>
            <a:off x="5605463" y="4346575"/>
            <a:ext cx="1382712" cy="765175"/>
          </a:xfrm>
          <a:prstGeom prst="ellipse">
            <a:avLst/>
          </a:prstGeom>
          <a:solidFill>
            <a:srgbClr val="FFFFFF"/>
          </a:solidFill>
          <a:ln w="12700">
            <a:solidFill>
              <a:srgbClr val="000000"/>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52238" name="Rectangle 9"/>
          <p:cNvSpPr>
            <a:spLocks noChangeArrowheads="1"/>
          </p:cNvSpPr>
          <p:nvPr/>
        </p:nvSpPr>
        <p:spPr bwMode="auto">
          <a:xfrm>
            <a:off x="5949950" y="4554538"/>
            <a:ext cx="779463" cy="4191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Index</a:t>
            </a:r>
          </a:p>
        </p:txBody>
      </p:sp>
      <p:sp>
        <p:nvSpPr>
          <p:cNvPr id="52239" name="Line 11"/>
          <p:cNvSpPr>
            <a:spLocks noChangeShapeType="1"/>
          </p:cNvSpPr>
          <p:nvPr/>
        </p:nvSpPr>
        <p:spPr bwMode="auto">
          <a:xfrm flipH="1">
            <a:off x="3179763" y="1606550"/>
            <a:ext cx="779462"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0" name="Line 12"/>
          <p:cNvSpPr>
            <a:spLocks noChangeShapeType="1"/>
          </p:cNvSpPr>
          <p:nvPr/>
        </p:nvSpPr>
        <p:spPr bwMode="auto">
          <a:xfrm>
            <a:off x="2598738" y="2665413"/>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1" name="Line 13"/>
          <p:cNvSpPr>
            <a:spLocks noChangeShapeType="1"/>
          </p:cNvSpPr>
          <p:nvPr/>
        </p:nvSpPr>
        <p:spPr bwMode="auto">
          <a:xfrm>
            <a:off x="6134100" y="2665413"/>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2" name="Line 14"/>
          <p:cNvSpPr>
            <a:spLocks noChangeShapeType="1"/>
          </p:cNvSpPr>
          <p:nvPr/>
        </p:nvSpPr>
        <p:spPr bwMode="auto">
          <a:xfrm>
            <a:off x="2598738" y="3854450"/>
            <a:ext cx="0" cy="6302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3" name="Line 15"/>
          <p:cNvSpPr>
            <a:spLocks noChangeShapeType="1"/>
          </p:cNvSpPr>
          <p:nvPr/>
        </p:nvSpPr>
        <p:spPr bwMode="auto">
          <a:xfrm>
            <a:off x="6134100" y="3854450"/>
            <a:ext cx="0" cy="490538"/>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4" name="Line 16"/>
          <p:cNvSpPr>
            <a:spLocks noChangeShapeType="1"/>
          </p:cNvSpPr>
          <p:nvPr/>
        </p:nvSpPr>
        <p:spPr bwMode="auto">
          <a:xfrm>
            <a:off x="2598738" y="4973638"/>
            <a:ext cx="0" cy="700087"/>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5" name="Line 17"/>
          <p:cNvSpPr>
            <a:spLocks noChangeShapeType="1"/>
          </p:cNvSpPr>
          <p:nvPr/>
        </p:nvSpPr>
        <p:spPr bwMode="auto">
          <a:xfrm flipH="1">
            <a:off x="3354388" y="4706938"/>
            <a:ext cx="2249487"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6" name="Line 18"/>
          <p:cNvSpPr>
            <a:spLocks noChangeShapeType="1"/>
          </p:cNvSpPr>
          <p:nvPr/>
        </p:nvSpPr>
        <p:spPr bwMode="auto">
          <a:xfrm flipH="1">
            <a:off x="288925" y="5864225"/>
            <a:ext cx="1766888"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7" name="Line 19"/>
          <p:cNvSpPr>
            <a:spLocks noChangeShapeType="1"/>
          </p:cNvSpPr>
          <p:nvPr/>
        </p:nvSpPr>
        <p:spPr bwMode="auto">
          <a:xfrm flipV="1">
            <a:off x="288925" y="1327150"/>
            <a:ext cx="0" cy="453707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8" name="Line 20"/>
          <p:cNvSpPr>
            <a:spLocks noChangeShapeType="1"/>
          </p:cNvSpPr>
          <p:nvPr/>
        </p:nvSpPr>
        <p:spPr bwMode="auto">
          <a:xfrm>
            <a:off x="288925" y="1327150"/>
            <a:ext cx="36703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49" name="Line 21"/>
          <p:cNvSpPr>
            <a:spLocks noChangeShapeType="1"/>
          </p:cNvSpPr>
          <p:nvPr/>
        </p:nvSpPr>
        <p:spPr bwMode="auto">
          <a:xfrm flipH="1">
            <a:off x="1166813" y="1474788"/>
            <a:ext cx="2792412" cy="0"/>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0" name="Line 22"/>
          <p:cNvSpPr>
            <a:spLocks noChangeShapeType="1"/>
          </p:cNvSpPr>
          <p:nvPr/>
        </p:nvSpPr>
        <p:spPr bwMode="auto">
          <a:xfrm>
            <a:off x="1166813" y="3529013"/>
            <a:ext cx="889000" cy="0"/>
          </a:xfrm>
          <a:prstGeom prst="line">
            <a:avLst/>
          </a:prstGeom>
          <a:noFill/>
          <a:ln w="12700">
            <a:solidFill>
              <a:srgbClr val="000000"/>
            </a:solidFill>
            <a:prstDash val="lgDash"/>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1" name="Line 23"/>
          <p:cNvSpPr>
            <a:spLocks noChangeShapeType="1"/>
          </p:cNvSpPr>
          <p:nvPr/>
        </p:nvSpPr>
        <p:spPr bwMode="auto">
          <a:xfrm>
            <a:off x="1166813" y="1474788"/>
            <a:ext cx="0" cy="2054225"/>
          </a:xfrm>
          <a:prstGeom prst="line">
            <a:avLst/>
          </a:prstGeom>
          <a:noFill/>
          <a:ln w="12700">
            <a:solidFill>
              <a:srgbClr val="000000"/>
            </a:solidFill>
            <a:prstDash val="lgDash"/>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2" name="Line 24"/>
          <p:cNvSpPr>
            <a:spLocks noChangeShapeType="1"/>
          </p:cNvSpPr>
          <p:nvPr/>
        </p:nvSpPr>
        <p:spPr bwMode="auto">
          <a:xfrm>
            <a:off x="3179763" y="1606550"/>
            <a:ext cx="0" cy="708025"/>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53" name="Rectangle 25"/>
          <p:cNvSpPr>
            <a:spLocks noChangeArrowheads="1"/>
          </p:cNvSpPr>
          <p:nvPr/>
        </p:nvSpPr>
        <p:spPr bwMode="auto">
          <a:xfrm>
            <a:off x="6729413" y="1755775"/>
            <a:ext cx="877887"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54" name="Rectangle 26"/>
          <p:cNvSpPr>
            <a:spLocks noChangeArrowheads="1"/>
          </p:cNvSpPr>
          <p:nvPr/>
        </p:nvSpPr>
        <p:spPr bwMode="auto">
          <a:xfrm>
            <a:off x="1858963" y="4014788"/>
            <a:ext cx="947737"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a:t>
            </a:r>
          </a:p>
        </p:txBody>
      </p:sp>
      <p:sp>
        <p:nvSpPr>
          <p:cNvPr id="52255" name="Rectangle 27"/>
          <p:cNvSpPr>
            <a:spLocks noChangeArrowheads="1"/>
          </p:cNvSpPr>
          <p:nvPr/>
        </p:nvSpPr>
        <p:spPr bwMode="auto">
          <a:xfrm>
            <a:off x="1966913" y="1755775"/>
            <a:ext cx="1177925" cy="41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need</a:t>
            </a:r>
          </a:p>
        </p:txBody>
      </p:sp>
      <p:sp>
        <p:nvSpPr>
          <p:cNvPr id="52256" name="Rectangle 28"/>
          <p:cNvSpPr>
            <a:spLocks noChangeArrowheads="1"/>
          </p:cNvSpPr>
          <p:nvPr/>
        </p:nvSpPr>
        <p:spPr bwMode="auto">
          <a:xfrm>
            <a:off x="531813" y="3529013"/>
            <a:ext cx="1684337" cy="40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user feedback</a:t>
            </a:r>
          </a:p>
        </p:txBody>
      </p:sp>
      <p:sp>
        <p:nvSpPr>
          <p:cNvPr id="52257" name="Rectangle 29"/>
          <p:cNvSpPr>
            <a:spLocks noChangeArrowheads="1"/>
          </p:cNvSpPr>
          <p:nvPr/>
        </p:nvSpPr>
        <p:spPr bwMode="auto">
          <a:xfrm>
            <a:off x="450850" y="5864225"/>
            <a:ext cx="1408113"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ranked docs </a:t>
            </a:r>
          </a:p>
        </p:txBody>
      </p:sp>
      <p:sp>
        <p:nvSpPr>
          <p:cNvPr id="52258" name="Rectangle 30"/>
          <p:cNvSpPr>
            <a:spLocks noChangeArrowheads="1"/>
          </p:cNvSpPr>
          <p:nvPr/>
        </p:nvSpPr>
        <p:spPr bwMode="auto">
          <a:xfrm>
            <a:off x="1082676" y="5121277"/>
            <a:ext cx="1620838"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retrieved docs</a:t>
            </a:r>
          </a:p>
        </p:txBody>
      </p:sp>
      <p:sp>
        <p:nvSpPr>
          <p:cNvPr id="52259" name="Rectangle 31"/>
          <p:cNvSpPr>
            <a:spLocks noChangeArrowheads="1"/>
          </p:cNvSpPr>
          <p:nvPr/>
        </p:nvSpPr>
        <p:spPr bwMode="auto">
          <a:xfrm>
            <a:off x="4702175" y="2851150"/>
            <a:ext cx="18891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document repr.</a:t>
            </a:r>
          </a:p>
        </p:txBody>
      </p:sp>
      <p:sp>
        <p:nvSpPr>
          <p:cNvPr id="52260" name="Rectangle 32"/>
          <p:cNvSpPr>
            <a:spLocks noChangeArrowheads="1"/>
          </p:cNvSpPr>
          <p:nvPr/>
        </p:nvSpPr>
        <p:spPr bwMode="auto">
          <a:xfrm>
            <a:off x="2598738" y="2851150"/>
            <a:ext cx="143192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query repr.</a:t>
            </a:r>
          </a:p>
        </p:txBody>
      </p:sp>
      <p:sp>
        <p:nvSpPr>
          <p:cNvPr id="52261" name="Rectangle 33"/>
          <p:cNvSpPr>
            <a:spLocks noChangeArrowheads="1"/>
          </p:cNvSpPr>
          <p:nvPr/>
        </p:nvSpPr>
        <p:spPr bwMode="auto">
          <a:xfrm>
            <a:off x="4702175" y="3933825"/>
            <a:ext cx="1565275"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inverted file</a:t>
            </a:r>
          </a:p>
        </p:txBody>
      </p:sp>
      <p:sp>
        <p:nvSpPr>
          <p:cNvPr id="52262" name="Rectangle 34"/>
          <p:cNvSpPr>
            <a:spLocks noChangeArrowheads="1"/>
          </p:cNvSpPr>
          <p:nvPr/>
        </p:nvSpPr>
        <p:spPr bwMode="auto">
          <a:xfrm>
            <a:off x="7842250" y="3286125"/>
            <a:ext cx="1566863" cy="56673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2066" tIns="46034" rIns="92066" bIns="46034"/>
          <a:lstStyle/>
          <a:p>
            <a:pPr eaLnBrk="0" hangingPunct="0"/>
            <a:r>
              <a:rPr lang="en-US" sz="1600">
                <a:latin typeface="Calibri" charset="0"/>
                <a:cs typeface="Calibri" charset="0"/>
              </a:rPr>
              <a:t>DB Manager </a:t>
            </a:r>
          </a:p>
          <a:p>
            <a:pPr eaLnBrk="0" hangingPunct="0"/>
            <a:r>
              <a:rPr lang="en-US" sz="1600">
                <a:latin typeface="Calibri" charset="0"/>
                <a:cs typeface="Calibri" charset="0"/>
              </a:rPr>
              <a:t>Module</a:t>
            </a:r>
          </a:p>
        </p:txBody>
      </p:sp>
      <p:sp>
        <p:nvSpPr>
          <p:cNvPr id="52263" name="Line 35"/>
          <p:cNvSpPr>
            <a:spLocks noChangeShapeType="1"/>
          </p:cNvSpPr>
          <p:nvPr/>
        </p:nvSpPr>
        <p:spPr bwMode="auto">
          <a:xfrm flipH="1">
            <a:off x="6900863" y="3529013"/>
            <a:ext cx="9366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pic>
        <p:nvPicPr>
          <p:cNvPr id="52264" name="Picture 3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663" y="4764088"/>
            <a:ext cx="1462087"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65" name="Rectangle 37"/>
          <p:cNvSpPr>
            <a:spLocks noChangeArrowheads="1"/>
          </p:cNvSpPr>
          <p:nvPr/>
        </p:nvSpPr>
        <p:spPr bwMode="auto">
          <a:xfrm>
            <a:off x="8161338" y="5289550"/>
            <a:ext cx="1108075"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 </a:t>
            </a:r>
          </a:p>
          <a:p>
            <a:pPr eaLnBrk="0" hangingPunct="0"/>
            <a:r>
              <a:rPr lang="en-US" sz="1600">
                <a:latin typeface="Calibri" charset="0"/>
                <a:cs typeface="Calibri" charset="0"/>
              </a:rPr>
              <a:t>Database</a:t>
            </a:r>
          </a:p>
        </p:txBody>
      </p:sp>
      <p:sp>
        <p:nvSpPr>
          <p:cNvPr id="52266" name="Line 38"/>
          <p:cNvSpPr>
            <a:spLocks noChangeShapeType="1"/>
          </p:cNvSpPr>
          <p:nvPr/>
        </p:nvSpPr>
        <p:spPr bwMode="auto">
          <a:xfrm flipV="1">
            <a:off x="8674100" y="3854450"/>
            <a:ext cx="0" cy="914400"/>
          </a:xfrm>
          <a:prstGeom prst="line">
            <a:avLst/>
          </a:prstGeom>
          <a:noFill/>
          <a:ln w="12700">
            <a:solidFill>
              <a:srgbClr val="000000"/>
            </a:solidFill>
            <a:round/>
            <a:headEnd type="stealth" w="med" len="med"/>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7" name="Line 39"/>
          <p:cNvSpPr>
            <a:spLocks noChangeShapeType="1"/>
          </p:cNvSpPr>
          <p:nvPr/>
        </p:nvSpPr>
        <p:spPr bwMode="auto">
          <a:xfrm>
            <a:off x="6134100" y="1755775"/>
            <a:ext cx="0" cy="55880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8" name="Line 40"/>
          <p:cNvSpPr>
            <a:spLocks noChangeShapeType="1"/>
          </p:cNvSpPr>
          <p:nvPr/>
        </p:nvSpPr>
        <p:spPr bwMode="auto">
          <a:xfrm>
            <a:off x="8674100" y="1474788"/>
            <a:ext cx="0" cy="180975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69" name="Line 41"/>
          <p:cNvSpPr>
            <a:spLocks noChangeShapeType="1"/>
          </p:cNvSpPr>
          <p:nvPr/>
        </p:nvSpPr>
        <p:spPr bwMode="auto">
          <a:xfrm flipH="1">
            <a:off x="5083175" y="1474788"/>
            <a:ext cx="3590925" cy="0"/>
          </a:xfrm>
          <a:prstGeom prst="line">
            <a:avLst/>
          </a:prstGeom>
          <a:noFill/>
          <a:ln w="12700">
            <a:solidFill>
              <a:srgbClr val="000000"/>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0" name="Line 42"/>
          <p:cNvSpPr>
            <a:spLocks noChangeShapeType="1"/>
          </p:cNvSpPr>
          <p:nvPr/>
        </p:nvSpPr>
        <p:spPr bwMode="auto">
          <a:xfrm>
            <a:off x="6134100" y="1755775"/>
            <a:ext cx="2027238" cy="0"/>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1" name="Line 43"/>
          <p:cNvSpPr>
            <a:spLocks noChangeShapeType="1"/>
          </p:cNvSpPr>
          <p:nvPr/>
        </p:nvSpPr>
        <p:spPr bwMode="auto">
          <a:xfrm>
            <a:off x="8161338" y="1755775"/>
            <a:ext cx="0" cy="1528763"/>
          </a:xfrm>
          <a:prstGeom prst="line">
            <a:avLst/>
          </a:prstGeom>
          <a:noFill/>
          <a:ln w="1270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2272" name="Rectangle 44"/>
          <p:cNvSpPr>
            <a:spLocks noChangeArrowheads="1"/>
          </p:cNvSpPr>
          <p:nvPr/>
        </p:nvSpPr>
        <p:spPr bwMode="auto">
          <a:xfrm>
            <a:off x="6486525" y="1254125"/>
            <a:ext cx="877888" cy="411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sz="1600">
                <a:latin typeface="Calibri" charset="0"/>
                <a:cs typeface="Calibri" charset="0"/>
              </a:rPr>
              <a:t>Text</a:t>
            </a:r>
          </a:p>
        </p:txBody>
      </p:sp>
      <p:sp>
        <p:nvSpPr>
          <p:cNvPr id="52273" name="Rectangle 50"/>
          <p:cNvSpPr>
            <a:spLocks noChangeArrowheads="1"/>
          </p:cNvSpPr>
          <p:nvPr/>
        </p:nvSpPr>
        <p:spPr bwMode="auto">
          <a:xfrm>
            <a:off x="5198491" y="5183188"/>
            <a:ext cx="2149032"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3. efficient data access </a:t>
            </a:r>
          </a:p>
        </p:txBody>
      </p:sp>
      <p:sp>
        <p:nvSpPr>
          <p:cNvPr id="52274" name="Rectangle 51"/>
          <p:cNvSpPr>
            <a:spLocks noChangeArrowheads="1"/>
          </p:cNvSpPr>
          <p:nvPr/>
        </p:nvSpPr>
        <p:spPr bwMode="auto">
          <a:xfrm>
            <a:off x="1966837" y="6092825"/>
            <a:ext cx="1711476" cy="338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pPr marL="341313" indent="-341313" algn="ctr"/>
            <a:r>
              <a:rPr lang="en-US" sz="1600" b="1">
                <a:latin typeface="Calibri" charset="0"/>
                <a:cs typeface="Calibri" charset="0"/>
              </a:rPr>
              <a:t>2. ranking system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Pre-Processing Text for Text Retrieval</a:t>
            </a:r>
          </a:p>
        </p:txBody>
      </p:sp>
      <p:sp>
        <p:nvSpPr>
          <p:cNvPr id="54274"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54275" name="Rectangle 3"/>
          <p:cNvSpPr>
            <a:spLocks noChangeArrowheads="1"/>
          </p:cNvSpPr>
          <p:nvPr/>
        </p:nvSpPr>
        <p:spPr bwMode="auto">
          <a:xfrm>
            <a:off x="1731963" y="4213225"/>
            <a:ext cx="994100" cy="831631"/>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dirty="0">
                <a:latin typeface="Calibri" charset="0"/>
                <a:cs typeface="Calibri" charset="0"/>
              </a:rPr>
              <a:t>Structure</a:t>
            </a:r>
          </a:p>
          <a:p>
            <a:pPr eaLnBrk="0" hangingPunct="0"/>
            <a:r>
              <a:rPr lang="en-US" sz="1600" dirty="0">
                <a:latin typeface="Calibri" charset="0"/>
                <a:cs typeface="Calibri" charset="0"/>
              </a:rPr>
              <a:t>Layout</a:t>
            </a:r>
          </a:p>
          <a:p>
            <a:pPr eaLnBrk="0" hangingPunct="0"/>
            <a:r>
              <a:rPr lang="en-US" sz="1600" dirty="0">
                <a:latin typeface="Calibri" charset="0"/>
                <a:cs typeface="Calibri" charset="0"/>
              </a:rPr>
              <a:t>Metadata</a:t>
            </a:r>
          </a:p>
        </p:txBody>
      </p:sp>
      <p:sp>
        <p:nvSpPr>
          <p:cNvPr id="54276" name="Rectangle 4"/>
          <p:cNvSpPr>
            <a:spLocks noChangeArrowheads="1"/>
          </p:cNvSpPr>
          <p:nvPr/>
        </p:nvSpPr>
        <p:spPr bwMode="auto">
          <a:xfrm>
            <a:off x="2876208" y="3348286"/>
            <a:ext cx="752817" cy="3391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Tokens</a:t>
            </a:r>
            <a:endParaRPr lang="en-US" sz="1600" dirty="0">
              <a:latin typeface="Calibri" charset="0"/>
              <a:cs typeface="Calibri" charset="0"/>
            </a:endParaRPr>
          </a:p>
        </p:txBody>
      </p:sp>
      <p:sp>
        <p:nvSpPr>
          <p:cNvPr id="54277" name="Rectangle 5"/>
          <p:cNvSpPr>
            <a:spLocks noChangeArrowheads="1"/>
          </p:cNvSpPr>
          <p:nvPr/>
        </p:nvSpPr>
        <p:spPr bwMode="auto">
          <a:xfrm>
            <a:off x="4208463" y="3375025"/>
            <a:ext cx="1065212"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stopwords</a:t>
            </a:r>
          </a:p>
        </p:txBody>
      </p:sp>
      <p:sp>
        <p:nvSpPr>
          <p:cNvPr id="54278" name="Rectangle 7"/>
          <p:cNvSpPr>
            <a:spLocks noChangeArrowheads="1"/>
          </p:cNvSpPr>
          <p:nvPr/>
        </p:nvSpPr>
        <p:spPr bwMode="auto">
          <a:xfrm>
            <a:off x="6132513" y="3375025"/>
            <a:ext cx="1016000"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stemming</a:t>
            </a:r>
          </a:p>
        </p:txBody>
      </p:sp>
      <p:sp>
        <p:nvSpPr>
          <p:cNvPr id="54279" name="Rectangle 8"/>
          <p:cNvSpPr>
            <a:spLocks noChangeArrowheads="1"/>
          </p:cNvSpPr>
          <p:nvPr/>
        </p:nvSpPr>
        <p:spPr bwMode="auto">
          <a:xfrm>
            <a:off x="7618413" y="3222625"/>
            <a:ext cx="890587" cy="5857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Manual </a:t>
            </a:r>
          </a:p>
          <a:p>
            <a:pPr eaLnBrk="0" hangingPunct="0"/>
            <a:r>
              <a:rPr lang="en-US" sz="1600">
                <a:latin typeface="Calibri" charset="0"/>
                <a:cs typeface="Calibri" charset="0"/>
              </a:rPr>
              <a:t>indexing</a:t>
            </a:r>
          </a:p>
        </p:txBody>
      </p:sp>
      <p:sp>
        <p:nvSpPr>
          <p:cNvPr id="54280" name="Rectangle 9"/>
          <p:cNvSpPr>
            <a:spLocks noChangeArrowheads="1"/>
          </p:cNvSpPr>
          <p:nvPr/>
        </p:nvSpPr>
        <p:spPr bwMode="auto">
          <a:xfrm>
            <a:off x="741363" y="3375025"/>
            <a:ext cx="587375" cy="339725"/>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92066" tIns="46034" rIns="92066" bIns="46034">
            <a:spAutoFit/>
          </a:bodyPr>
          <a:lstStyle/>
          <a:p>
            <a:pPr eaLnBrk="0" hangingPunct="0"/>
            <a:r>
              <a:rPr lang="en-US" sz="1600">
                <a:latin typeface="Calibri" charset="0"/>
                <a:cs typeface="Calibri" charset="0"/>
              </a:rPr>
              <a:t>Docs</a:t>
            </a:r>
          </a:p>
        </p:txBody>
      </p:sp>
      <p:sp>
        <p:nvSpPr>
          <p:cNvPr id="54281" name="Line 10"/>
          <p:cNvSpPr>
            <a:spLocks noChangeShapeType="1"/>
          </p:cNvSpPr>
          <p:nvPr/>
        </p:nvSpPr>
        <p:spPr bwMode="auto">
          <a:xfrm>
            <a:off x="1400175" y="3505200"/>
            <a:ext cx="1485900" cy="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2" name="Line 11"/>
          <p:cNvSpPr>
            <a:spLocks noChangeShapeType="1"/>
          </p:cNvSpPr>
          <p:nvPr/>
        </p:nvSpPr>
        <p:spPr bwMode="auto">
          <a:xfrm>
            <a:off x="3629025" y="3500438"/>
            <a:ext cx="5778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3" name="Line 13"/>
          <p:cNvSpPr>
            <a:spLocks noChangeShapeType="1"/>
          </p:cNvSpPr>
          <p:nvPr/>
        </p:nvSpPr>
        <p:spPr bwMode="auto">
          <a:xfrm>
            <a:off x="5273676" y="3500438"/>
            <a:ext cx="857250"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4" name="Line 14"/>
          <p:cNvSpPr>
            <a:spLocks noChangeShapeType="1"/>
          </p:cNvSpPr>
          <p:nvPr/>
        </p:nvSpPr>
        <p:spPr bwMode="auto">
          <a:xfrm>
            <a:off x="7148513" y="3500438"/>
            <a:ext cx="468312"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5" name="Line 15"/>
          <p:cNvSpPr>
            <a:spLocks noChangeShapeType="1"/>
          </p:cNvSpPr>
          <p:nvPr/>
        </p:nvSpPr>
        <p:spPr bwMode="auto">
          <a:xfrm>
            <a:off x="1152525" y="3733800"/>
            <a:ext cx="577850" cy="6096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6" name="Line 16"/>
          <p:cNvSpPr>
            <a:spLocks noChangeShapeType="1"/>
          </p:cNvSpPr>
          <p:nvPr/>
        </p:nvSpPr>
        <p:spPr bwMode="auto">
          <a:xfrm flipV="1">
            <a:off x="2720975" y="3687474"/>
            <a:ext cx="628650" cy="655926"/>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7" name="Line 17"/>
          <p:cNvSpPr>
            <a:spLocks noChangeShapeType="1"/>
          </p:cNvSpPr>
          <p:nvPr/>
        </p:nvSpPr>
        <p:spPr bwMode="auto">
          <a:xfrm>
            <a:off x="3959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8" name="Line 19"/>
          <p:cNvSpPr>
            <a:spLocks noChangeShapeType="1"/>
          </p:cNvSpPr>
          <p:nvPr/>
        </p:nvSpPr>
        <p:spPr bwMode="auto">
          <a:xfrm>
            <a:off x="57372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89" name="Line 20"/>
          <p:cNvSpPr>
            <a:spLocks noChangeShapeType="1"/>
          </p:cNvSpPr>
          <p:nvPr/>
        </p:nvSpPr>
        <p:spPr bwMode="auto">
          <a:xfrm>
            <a:off x="736917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0" name="Line 21"/>
          <p:cNvSpPr>
            <a:spLocks noChangeShapeType="1"/>
          </p:cNvSpPr>
          <p:nvPr/>
        </p:nvSpPr>
        <p:spPr bwMode="auto">
          <a:xfrm>
            <a:off x="8937625" y="3505200"/>
            <a:ext cx="0" cy="12954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1" name="Line 22"/>
          <p:cNvSpPr>
            <a:spLocks noChangeShapeType="1"/>
          </p:cNvSpPr>
          <p:nvPr/>
        </p:nvSpPr>
        <p:spPr bwMode="auto">
          <a:xfrm>
            <a:off x="8509000" y="3500438"/>
            <a:ext cx="428625" cy="4762"/>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54292" name="Line 23"/>
          <p:cNvSpPr>
            <a:spLocks noChangeShapeType="1"/>
          </p:cNvSpPr>
          <p:nvPr/>
        </p:nvSpPr>
        <p:spPr bwMode="auto">
          <a:xfrm>
            <a:off x="2216696" y="5068897"/>
            <a:ext cx="0" cy="304800"/>
          </a:xfrm>
          <a:prstGeom prst="line">
            <a:avLst/>
          </a:prstGeom>
          <a:noFill/>
          <a:ln w="12700">
            <a:solidFill>
              <a:schemeClr val="tx1"/>
            </a:solidFill>
            <a:round/>
            <a:headEnd type="none" w="sm" len="sm"/>
            <a:tailEnd type="stealth" w="med" len="med"/>
          </a:ln>
          <a:extLst>
            <a:ext uri="{909E8E84-426E-40dd-AFC4-6F175D3DCCD1}">
              <a14:hiddenFill xmlns="" xmlns:a14="http://schemas.microsoft.com/office/drawing/2010/main">
                <a:noFill/>
              </a14:hiddenFill>
            </a:ext>
          </a:extLst>
        </p:spPr>
        <p:txBody>
          <a:bodyPr lIns="91431" tIns="45715" rIns="91431" bIns="45715"/>
          <a:lstStyle/>
          <a:p>
            <a:endParaRPr lang="en-US"/>
          </a:p>
        </p:txBody>
      </p:sp>
      <p:grpSp>
        <p:nvGrpSpPr>
          <p:cNvPr id="54293" name="Group 28"/>
          <p:cNvGrpSpPr>
            <a:grpSpLocks/>
          </p:cNvGrpSpPr>
          <p:nvPr/>
        </p:nvGrpSpPr>
        <p:grpSpPr bwMode="auto">
          <a:xfrm>
            <a:off x="1749669" y="5287966"/>
            <a:ext cx="7548763" cy="585788"/>
            <a:chOff x="1198" y="3073"/>
            <a:chExt cx="4389" cy="369"/>
          </a:xfrm>
        </p:grpSpPr>
        <p:sp>
          <p:nvSpPr>
            <p:cNvPr id="54295" name="Rectangle 24"/>
            <p:cNvSpPr>
              <a:spLocks noChangeArrowheads="1"/>
            </p:cNvSpPr>
            <p:nvPr/>
          </p:nvSpPr>
          <p:spPr bwMode="auto">
            <a:xfrm>
              <a:off x="1198" y="3073"/>
              <a:ext cx="634" cy="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charset="0"/>
                  <a:cs typeface="Calibri" charset="0"/>
                </a:rPr>
                <a:t>Structured</a:t>
              </a:r>
            </a:p>
            <a:p>
              <a:pPr eaLnBrk="0" hangingPunct="0"/>
              <a:r>
                <a:rPr lang="en-US" sz="1600" b="1" dirty="0">
                  <a:latin typeface="Calibri" charset="0"/>
                  <a:cs typeface="Calibri" charset="0"/>
                </a:rPr>
                <a:t>data</a:t>
              </a:r>
            </a:p>
          </p:txBody>
        </p:sp>
        <p:sp>
          <p:nvSpPr>
            <p:cNvPr id="54296" name="Rectangle 25"/>
            <p:cNvSpPr>
              <a:spLocks noChangeArrowheads="1"/>
            </p:cNvSpPr>
            <p:nvPr/>
          </p:nvSpPr>
          <p:spPr bwMode="auto">
            <a:xfrm>
              <a:off x="2169" y="3085"/>
              <a:ext cx="68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r>
                <a:rPr lang="en-US" sz="1600" b="1">
                  <a:latin typeface="Calibri" charset="0"/>
                  <a:cs typeface="Calibri" charset="0"/>
                </a:rPr>
                <a:t>Full  text</a:t>
              </a:r>
            </a:p>
          </p:txBody>
        </p:sp>
        <p:sp>
          <p:nvSpPr>
            <p:cNvPr id="54297" name="Rectangle 26"/>
            <p:cNvSpPr>
              <a:spLocks noChangeArrowheads="1"/>
            </p:cNvSpPr>
            <p:nvPr/>
          </p:nvSpPr>
          <p:spPr bwMode="auto">
            <a:xfrm>
              <a:off x="4889" y="3085"/>
              <a:ext cx="698"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a:latin typeface="Calibri" charset="0"/>
                  <a:cs typeface="Calibri" charset="0"/>
                </a:rPr>
                <a:t>Index terms</a:t>
              </a:r>
            </a:p>
          </p:txBody>
        </p:sp>
        <p:sp>
          <p:nvSpPr>
            <p:cNvPr id="54298" name="Line 27"/>
            <p:cNvSpPr>
              <a:spLocks noChangeShapeType="1"/>
            </p:cNvSpPr>
            <p:nvPr/>
          </p:nvSpPr>
          <p:spPr bwMode="auto">
            <a:xfrm flipV="1">
              <a:off x="2724" y="3168"/>
              <a:ext cx="2124" cy="12"/>
            </a:xfrm>
            <a:prstGeom prst="line">
              <a:avLst/>
            </a:prstGeom>
            <a:noFill/>
            <a:ln w="12700">
              <a:solidFill>
                <a:schemeClr val="tx1"/>
              </a:solidFill>
              <a:prstDash val="dash"/>
              <a:round/>
              <a:headEnd type="none" w="sm" len="sm"/>
              <a:tailEnd type="stealth" w="med" len="med"/>
            </a:ln>
            <a:extLst>
              <a:ext uri="{909E8E84-426E-40dd-AFC4-6F175D3DCCD1}">
                <a14:hiddenFill xmlns="" xmlns:a14="http://schemas.microsoft.com/office/drawing/2010/main">
                  <a:noFill/>
                </a14:hiddenFill>
              </a:ext>
            </a:extLst>
          </p:spPr>
          <p:txBody>
            <a:bodyPr/>
            <a:lstStyle/>
            <a:p>
              <a:endParaRPr lang="en-US"/>
            </a:p>
          </p:txBody>
        </p:sp>
      </p:grpSp>
      <p:sp>
        <p:nvSpPr>
          <p:cNvPr id="54294" name="Rectangle 30"/>
          <p:cNvSpPr>
            <a:spLocks noChangeArrowheads="1"/>
          </p:cNvSpPr>
          <p:nvPr/>
        </p:nvSpPr>
        <p:spPr bwMode="auto">
          <a:xfrm>
            <a:off x="3697288" y="1916113"/>
            <a:ext cx="21034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solidFill>
                  <a:schemeClr val="tx2"/>
                </a:solidFill>
                <a:latin typeface="Calibri" charset="0"/>
                <a:cs typeface="Calibri" charset="0"/>
              </a:rPr>
              <a:t>Feature Extraction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Information Management </a:t>
            </a:r>
            <a:r>
              <a:rPr lang="fr-FR" dirty="0" err="1"/>
              <a:t>Tasks</a:t>
            </a:r>
            <a:endParaRPr lang="fr-FR" dirty="0"/>
          </a:p>
        </p:txBody>
      </p:sp>
      <p:sp>
        <p:nvSpPr>
          <p:cNvPr id="4" name="Footer Placeholder 3"/>
          <p:cNvSpPr>
            <a:spLocks noGrp="1"/>
          </p:cNvSpPr>
          <p:nvPr>
            <p:ph type="ftr" sz="quarter" idx="10"/>
          </p:nvPr>
        </p:nvSpPr>
        <p:spPr/>
        <p:txBody>
          <a:bodyPr/>
          <a:lstStyle/>
          <a:p>
            <a:r>
              <a:rPr lang="fr-CH">
                <a:latin typeface="Calibri" charset="0"/>
                <a:ea typeface="Calibri" charset="0"/>
                <a:cs typeface="Calibri" charset="0"/>
              </a:rPr>
              <a:t>©2020, Karl Aberer, EPFL-IC, Laboratoire de systèmes d'informations répartis </a:t>
            </a:r>
            <a:endParaRPr lang="en-GB" dirty="0">
              <a:latin typeface="Calibri" charset="0"/>
              <a:ea typeface="Calibri" charset="0"/>
              <a:cs typeface="Calibri" charset="0"/>
            </a:endParaRPr>
          </a:p>
        </p:txBody>
      </p:sp>
      <p:sp>
        <p:nvSpPr>
          <p:cNvPr id="6" name="Text Box 5"/>
          <p:cNvSpPr txBox="1">
            <a:spLocks noChangeArrowheads="1"/>
          </p:cNvSpPr>
          <p:nvPr/>
        </p:nvSpPr>
        <p:spPr bwMode="auto">
          <a:xfrm>
            <a:off x="4119291" y="2666046"/>
            <a:ext cx="1192426" cy="416132"/>
          </a:xfrm>
          <a:prstGeom prst="rect">
            <a:avLst/>
          </a:prstGeom>
          <a:noFill/>
          <a:ln w="12700">
            <a:solidFill>
              <a:schemeClr val="tx1"/>
            </a:solidFill>
            <a:miter lim="800000"/>
            <a:headEnd/>
            <a:tailEnd/>
          </a:ln>
          <a:effectLst/>
        </p:spPr>
        <p:txBody>
          <a:bodyPr wrap="none" lIns="94353" tIns="47177" rIns="94353" bIns="47177">
            <a:spAutoFit/>
          </a:bodyPr>
          <a:lstStyle/>
          <a:p>
            <a:pPr eaLnBrk="0" hangingPunct="0"/>
            <a:r>
              <a:rPr lang="en-US" sz="2085" b="1" dirty="0">
                <a:latin typeface="Calibri"/>
                <a:cs typeface="Calibri"/>
              </a:rPr>
              <a:t>model M</a:t>
            </a:r>
            <a:endParaRPr lang="en-US" sz="3336" dirty="0">
              <a:latin typeface="Calibri"/>
              <a:cs typeface="Calibri"/>
            </a:endParaRPr>
          </a:p>
        </p:txBody>
      </p:sp>
      <p:sp>
        <p:nvSpPr>
          <p:cNvPr id="7" name="AutoShape 4"/>
          <p:cNvSpPr>
            <a:spLocks noChangeArrowheads="1"/>
          </p:cNvSpPr>
          <p:nvPr/>
        </p:nvSpPr>
        <p:spPr bwMode="auto">
          <a:xfrm>
            <a:off x="3938888" y="5059125"/>
            <a:ext cx="1596469" cy="661627"/>
          </a:xfrm>
          <a:prstGeom prst="can">
            <a:avLst>
              <a:gd name="adj" fmla="val 25000"/>
            </a:avLst>
          </a:prstGeom>
          <a:solidFill>
            <a:schemeClr val="bg1"/>
          </a:solidFill>
          <a:ln w="12700">
            <a:solidFill>
              <a:schemeClr val="tx1"/>
            </a:solidFill>
            <a:round/>
            <a:headEnd/>
            <a:tailEnd/>
          </a:ln>
          <a:effectLst/>
        </p:spPr>
        <p:txBody>
          <a:bodyPr wrap="square" lIns="94353" tIns="47177" rIns="94353" bIns="47177" anchor="ctr">
            <a:spAutoFit/>
          </a:bodyPr>
          <a:lstStyle/>
          <a:p>
            <a:pPr algn="ctr"/>
            <a:r>
              <a:rPr lang="fr-CH" sz="2085" b="1" dirty="0">
                <a:latin typeface="Calibri" charset="0"/>
                <a:ea typeface="Calibri" charset="0"/>
                <a:cs typeface="Calibri" charset="0"/>
              </a:rPr>
              <a:t>data</a:t>
            </a:r>
          </a:p>
        </p:txBody>
      </p:sp>
      <p:sp>
        <p:nvSpPr>
          <p:cNvPr id="12" name="Right Arrow 11"/>
          <p:cNvSpPr/>
          <p:nvPr/>
        </p:nvSpPr>
        <p:spPr bwMode="auto">
          <a:xfrm rot="5400000">
            <a:off x="3638696"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3" name="TextBox 12"/>
          <p:cNvSpPr txBox="1"/>
          <p:nvPr/>
        </p:nvSpPr>
        <p:spPr>
          <a:xfrm>
            <a:off x="350490" y="3567720"/>
            <a:ext cx="3428382"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Retrieval</a:t>
            </a:r>
            <a:r>
              <a:rPr lang="en-GB" sz="2085">
                <a:latin typeface="Calibri" charset="0"/>
                <a:ea typeface="Calibri" charset="0"/>
                <a:cs typeface="Calibri" charset="0"/>
              </a:rPr>
              <a:t>: given a model, find some specific data</a:t>
            </a:r>
          </a:p>
          <a:p>
            <a:pPr algn="l"/>
            <a:endParaRPr lang="en-GB" sz="2085">
              <a:latin typeface="Calibri" charset="0"/>
              <a:ea typeface="Calibri" charset="0"/>
              <a:cs typeface="Calibri" charset="0"/>
            </a:endParaRPr>
          </a:p>
        </p:txBody>
      </p:sp>
      <p:sp>
        <p:nvSpPr>
          <p:cNvPr id="14" name="Right Arrow 13"/>
          <p:cNvSpPr/>
          <p:nvPr/>
        </p:nvSpPr>
        <p:spPr bwMode="auto">
          <a:xfrm rot="16200000">
            <a:off x="4340774" y="3885289"/>
            <a:ext cx="1531815" cy="460383"/>
          </a:xfrm>
          <a:prstGeom prst="rightArrow">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4353" tIns="47177" rIns="94353" bIns="47177" numCol="1" rtlCol="0" anchor="ctr" anchorCtr="0" compatLnSpc="1">
            <a:prstTxWarp prst="textNoShape">
              <a:avLst/>
            </a:prstTxWarp>
          </a:bodyPr>
          <a:lstStyle/>
          <a:p>
            <a:pPr defTabSz="943540"/>
            <a:endParaRPr lang="fr-FR">
              <a:latin typeface="Calibri" charset="0"/>
              <a:ea typeface="Calibri" charset="0"/>
              <a:cs typeface="Calibri" charset="0"/>
            </a:endParaRPr>
          </a:p>
        </p:txBody>
      </p:sp>
      <p:sp>
        <p:nvSpPr>
          <p:cNvPr id="15" name="TextBox 14"/>
          <p:cNvSpPr txBox="1"/>
          <p:nvPr/>
        </p:nvSpPr>
        <p:spPr>
          <a:xfrm>
            <a:off x="5577071" y="3560447"/>
            <a:ext cx="4134460" cy="1057847"/>
          </a:xfrm>
          <a:prstGeom prst="rect">
            <a:avLst/>
          </a:prstGeom>
          <a:noFill/>
        </p:spPr>
        <p:txBody>
          <a:bodyPr wrap="square" lIns="94353" tIns="47177" rIns="94353" bIns="47177" rtlCol="0">
            <a:spAutoFit/>
          </a:bodyPr>
          <a:lstStyle/>
          <a:p>
            <a:pPr algn="l"/>
            <a:r>
              <a:rPr lang="en-GB" sz="2085" b="1">
                <a:latin typeface="Calibri" charset="0"/>
                <a:ea typeface="Calibri" charset="0"/>
                <a:cs typeface="Calibri" charset="0"/>
              </a:rPr>
              <a:t>Data mining</a:t>
            </a:r>
            <a:r>
              <a:rPr lang="en-GB" sz="2085">
                <a:latin typeface="Calibri" charset="0"/>
                <a:ea typeface="Calibri" charset="0"/>
                <a:cs typeface="Calibri" charset="0"/>
              </a:rPr>
              <a:t>: given data, find a model the matches the data</a:t>
            </a:r>
          </a:p>
          <a:p>
            <a:pPr algn="l"/>
            <a:endParaRPr lang="en-GB" sz="2085">
              <a:latin typeface="Calibri" charset="0"/>
              <a:ea typeface="Calibri" charset="0"/>
              <a:cs typeface="Calibri" charset="0"/>
            </a:endParaRPr>
          </a:p>
        </p:txBody>
      </p:sp>
      <p:pic>
        <p:nvPicPr>
          <p:cNvPr id="21" name="Picture 20"/>
          <p:cNvPicPr>
            <a:picLocks noChangeAspect="1"/>
          </p:cNvPicPr>
          <p:nvPr/>
        </p:nvPicPr>
        <p:blipFill>
          <a:blip r:embed="rId3"/>
          <a:stretch>
            <a:fillRect/>
          </a:stretch>
        </p:blipFill>
        <p:spPr>
          <a:xfrm>
            <a:off x="3860879" y="1417574"/>
            <a:ext cx="1638182" cy="1124193"/>
          </a:xfrm>
          <a:prstGeom prst="rect">
            <a:avLst/>
          </a:prstGeom>
        </p:spPr>
      </p:pic>
      <p:pic>
        <p:nvPicPr>
          <p:cNvPr id="3" name="Picture 2"/>
          <p:cNvPicPr>
            <a:picLocks noChangeAspect="1"/>
          </p:cNvPicPr>
          <p:nvPr/>
        </p:nvPicPr>
        <p:blipFill>
          <a:blip r:embed="rId4"/>
          <a:stretch>
            <a:fillRect/>
          </a:stretch>
        </p:blipFill>
        <p:spPr>
          <a:xfrm>
            <a:off x="4484949" y="5787226"/>
            <a:ext cx="624069" cy="554876"/>
          </a:xfrm>
          <a:prstGeom prst="rect">
            <a:avLst/>
          </a:prstGeom>
        </p:spPr>
      </p:pic>
    </p:spTree>
    <p:extLst>
      <p:ext uri="{BB962C8B-B14F-4D97-AF65-F5344CB8AC3E}">
        <p14:creationId xmlns:p14="http://schemas.microsoft.com/office/powerpoint/2010/main" val="1931668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Text Retrieval - Basic Concepts and Notations </a:t>
            </a:r>
          </a:p>
        </p:txBody>
      </p:sp>
      <p:sp>
        <p:nvSpPr>
          <p:cNvPr id="563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56323" name="AutoShape 4"/>
              <p:cNvSpPr>
                <a:spLocks noChangeArrowheads="1"/>
              </p:cNvSpPr>
              <p:nvPr/>
            </p:nvSpPr>
            <p:spPr bwMode="auto">
              <a:xfrm>
                <a:off x="128588" y="1196975"/>
                <a:ext cx="9366250" cy="4936678"/>
              </a:xfrm>
              <a:prstGeom prst="roundRect">
                <a:avLst>
                  <a:gd name="adj" fmla="val 8759"/>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r>
                  <a:rPr lang="en-US" sz="2000" i="1" dirty="0">
                    <a:latin typeface="Calibri" charset="0"/>
                    <a:cs typeface="Calibri" charset="0"/>
                  </a:rPr>
                  <a:t>Document</a:t>
                </a:r>
                <a:r>
                  <a:rPr lang="en-US" sz="2000" dirty="0">
                    <a:latin typeface="Calibri" charset="0"/>
                    <a:cs typeface="Calibri" charset="0"/>
                  </a:rPr>
                  <a:t> </a:t>
                </a:r>
                <a:r>
                  <a:rPr lang="en-US" sz="2000" i="1" dirty="0">
                    <a:latin typeface="Calibri" charset="0"/>
                    <a:cs typeface="Calibri" charset="0"/>
                  </a:rPr>
                  <a:t>d:  	</a:t>
                </a:r>
                <a:r>
                  <a:rPr lang="en-US" sz="2000" dirty="0">
                    <a:latin typeface="Calibri" charset="0"/>
                    <a:cs typeface="Calibri" charset="0"/>
                  </a:rPr>
                  <a:t>expresses ideas about some topic in a natural language</a:t>
                </a:r>
              </a:p>
              <a:p>
                <a:r>
                  <a:rPr lang="en-US" sz="2000" i="1" dirty="0">
                    <a:latin typeface="Calibri" charset="0"/>
                    <a:cs typeface="Calibri" charset="0"/>
                  </a:rPr>
                  <a:t>Query q:		</a:t>
                </a:r>
                <a:r>
                  <a:rPr lang="en-US" sz="2000" dirty="0">
                    <a:latin typeface="Calibri" charset="0"/>
                    <a:cs typeface="Calibri" charset="0"/>
                  </a:rPr>
                  <a:t>expresses an information need for documents pertaining </a:t>
                </a:r>
                <a:br>
                  <a:rPr lang="en-US" sz="2000" dirty="0">
                    <a:latin typeface="Calibri" charset="0"/>
                    <a:cs typeface="Calibri" charset="0"/>
                  </a:rPr>
                </a:br>
                <a:r>
                  <a:rPr lang="en-US" sz="2000" dirty="0">
                    <a:latin typeface="Calibri" charset="0"/>
                    <a:cs typeface="Calibri" charset="0"/>
                  </a:rPr>
                  <a:t>		to some topic</a:t>
                </a:r>
              </a:p>
              <a:p>
                <a:r>
                  <a:rPr lang="en-US" sz="2000" i="1" dirty="0">
                    <a:latin typeface="Calibri" charset="0"/>
                    <a:cs typeface="Calibri" charset="0"/>
                  </a:rPr>
                  <a:t>Index</a:t>
                </a:r>
                <a:r>
                  <a:rPr lang="en-US" sz="2000" dirty="0">
                    <a:latin typeface="Calibri" charset="0"/>
                    <a:cs typeface="Calibri" charset="0"/>
                  </a:rPr>
                  <a:t> </a:t>
                </a:r>
                <a:r>
                  <a:rPr lang="en-US" sz="2000" i="1" dirty="0">
                    <a:latin typeface="Calibri" charset="0"/>
                    <a:cs typeface="Calibri" charset="0"/>
                  </a:rPr>
                  <a:t>term</a:t>
                </a:r>
                <a:r>
                  <a:rPr lang="en-US" sz="2000" dirty="0">
                    <a:latin typeface="Calibri" charset="0"/>
                    <a:cs typeface="Calibri" charset="0"/>
                  </a:rPr>
                  <a:t>:	a semantic unit, a word, short phrase, or potentially root </a:t>
                </a:r>
                <a:br>
                  <a:rPr lang="en-US" sz="2000" dirty="0">
                    <a:latin typeface="Calibri" charset="0"/>
                    <a:cs typeface="Calibri" charset="0"/>
                  </a:rPr>
                </a:br>
                <a:r>
                  <a:rPr lang="en-US" sz="2000" dirty="0">
                    <a:latin typeface="Calibri" charset="0"/>
                    <a:cs typeface="Calibri" charset="0"/>
                  </a:rPr>
                  <a:t>		of a word</a:t>
                </a:r>
                <a:endParaRPr lang="en-US" sz="2000" i="1" dirty="0">
                  <a:latin typeface="Calibri" charset="0"/>
                  <a:cs typeface="Calibri" charset="0"/>
                </a:endParaRPr>
              </a:p>
              <a:p>
                <a:r>
                  <a:rPr lang="en-US" sz="2000" i="1" dirty="0">
                    <a:latin typeface="Calibri" charset="0"/>
                    <a:cs typeface="Calibri" charset="0"/>
                  </a:rPr>
                  <a:t>Database</a:t>
                </a:r>
                <a:r>
                  <a:rPr lang="en-US" sz="2000" dirty="0">
                    <a:latin typeface="Calibri" charset="0"/>
                    <a:cs typeface="Calibri" charset="0"/>
                  </a:rPr>
                  <a:t> </a:t>
                </a:r>
                <a:r>
                  <a:rPr lang="en-US" sz="2000" i="1" dirty="0">
                    <a:latin typeface="Calibri" charset="0"/>
                    <a:cs typeface="Calibri" charset="0"/>
                  </a:rPr>
                  <a:t>DB:</a:t>
                </a:r>
                <a:r>
                  <a:rPr lang="en-US" sz="2000" dirty="0">
                    <a:latin typeface="Calibri" charset="0"/>
                    <a:cs typeface="Calibri" charset="0"/>
                  </a:rPr>
                  <a:t> 	collection of </a:t>
                </a:r>
                <a:r>
                  <a:rPr lang="en-US" sz="2000" i="1" dirty="0">
                    <a:latin typeface="Calibri" charset="0"/>
                    <a:cs typeface="Calibri" charset="0"/>
                  </a:rPr>
                  <a:t>n</a:t>
                </a:r>
                <a:r>
                  <a:rPr lang="en-US" sz="2000" dirty="0">
                    <a:latin typeface="Calibri" charset="0"/>
                    <a:cs typeface="Calibri" charset="0"/>
                  </a:rPr>
                  <a:t> documents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i="1" dirty="0">
                    <a:latin typeface="Calibri" charset="0"/>
                    <a:cs typeface="Calibri" charset="0"/>
                  </a:rPr>
                  <a:t>DB</a:t>
                </a:r>
                <a:r>
                  <a:rPr lang="en-US" sz="2000" dirty="0">
                    <a:latin typeface="Calibri" charset="0"/>
                    <a:cs typeface="Calibri" charset="0"/>
                  </a:rPr>
                  <a:t>, </a:t>
                </a:r>
                <a:r>
                  <a:rPr lang="en-US" sz="2000" i="1" dirty="0">
                    <a:latin typeface="Calibri" charset="0"/>
                    <a:cs typeface="Calibri" charset="0"/>
                  </a:rPr>
                  <a:t>j=1,…,n</a:t>
                </a:r>
              </a:p>
              <a:p>
                <a:r>
                  <a:rPr lang="en-US" sz="2000" i="1" dirty="0">
                    <a:latin typeface="Calibri" charset="0"/>
                    <a:cs typeface="Calibri" charset="0"/>
                  </a:rPr>
                  <a:t>Vocabulary T: 	</a:t>
                </a:r>
                <a:r>
                  <a:rPr lang="en-US" sz="2000" dirty="0">
                    <a:latin typeface="Calibri" charset="0"/>
                    <a:cs typeface="Calibri" charset="0"/>
                  </a:rPr>
                  <a:t>collection of </a:t>
                </a:r>
                <a:r>
                  <a:rPr lang="en-US" sz="2000" i="1" dirty="0">
                    <a:latin typeface="Calibri" charset="0"/>
                    <a:cs typeface="Calibri" charset="0"/>
                  </a:rPr>
                  <a:t>m</a:t>
                </a:r>
                <a:r>
                  <a:rPr lang="en-US" sz="2000" dirty="0">
                    <a:latin typeface="Calibri" charset="0"/>
                    <a:cs typeface="Calibri" charset="0"/>
                  </a:rPr>
                  <a:t> index terms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T</a:t>
                </a:r>
                <a:r>
                  <a:rPr lang="en-US" sz="2000" dirty="0">
                    <a:latin typeface="Calibri" charset="0"/>
                    <a:cs typeface="Calibri" charset="0"/>
                  </a:rPr>
                  <a:t>, </a:t>
                </a:r>
                <a:r>
                  <a:rPr lang="en-US" sz="2000" i="1" dirty="0" err="1">
                    <a:latin typeface="Calibri" charset="0"/>
                    <a:cs typeface="Calibri" charset="0"/>
                  </a:rPr>
                  <a:t>i</a:t>
                </a:r>
                <a:r>
                  <a:rPr lang="en-US" sz="2000" i="1" dirty="0">
                    <a:latin typeface="Calibri" charset="0"/>
                    <a:cs typeface="Calibri" charset="0"/>
                  </a:rPr>
                  <a:t>=1,…,m</a:t>
                </a:r>
              </a:p>
              <a:p>
                <a:endParaRPr lang="en-US" sz="2000" dirty="0">
                  <a:latin typeface="Calibri" charset="0"/>
                  <a:cs typeface="Calibri" charset="0"/>
                </a:endParaRPr>
              </a:p>
              <a:p>
                <a:r>
                  <a:rPr lang="en-US" sz="2000" dirty="0">
                    <a:latin typeface="Calibri" charset="0"/>
                    <a:cs typeface="Calibri" charset="0"/>
                  </a:rPr>
                  <a:t>A document is represented by a set of index terms </a:t>
                </a:r>
                <a:r>
                  <a:rPr lang="en-US" sz="2000" i="1" dirty="0" err="1">
                    <a:latin typeface="Calibri" charset="0"/>
                    <a:cs typeface="Calibri" charset="0"/>
                  </a:rPr>
                  <a:t>k</a:t>
                </a:r>
                <a:r>
                  <a:rPr lang="en-US" sz="2000" i="1" baseline="-25000" dirty="0" err="1">
                    <a:latin typeface="Calibri" charset="0"/>
                    <a:cs typeface="Calibri" charset="0"/>
                  </a:rPr>
                  <a:t>i</a:t>
                </a:r>
                <a:endParaRPr lang="en-US" sz="2000" i="1" baseline="-25000" dirty="0">
                  <a:latin typeface="Calibri" charset="0"/>
                  <a:cs typeface="Calibri" charset="0"/>
                </a:endParaRPr>
              </a:p>
              <a:p>
                <a:endParaRPr lang="en-US" sz="2000" dirty="0">
                  <a:latin typeface="Calibri" charset="0"/>
                  <a:cs typeface="Calibri" charset="0"/>
                </a:endParaRPr>
              </a:p>
              <a:p>
                <a14:m>
                  <m:oMath xmlns:m="http://schemas.openxmlformats.org/officeDocument/2006/math">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𝐷</m:t>
                        </m:r>
                      </m:sub>
                    </m:sSub>
                    <m:r>
                      <a:rPr lang="fr-CH" sz="2000" b="0" i="1">
                        <a:latin typeface="Cambria Math" panose="02040503050406030204" pitchFamily="18" charset="0"/>
                        <a:ea typeface="Cambria Math" panose="02040503050406030204" pitchFamily="18" charset="0"/>
                        <a:cs typeface="Calibri" charset="0"/>
                      </a:rPr>
                      <m:t>: </m:t>
                    </m:r>
                  </m:oMath>
                </a14:m>
                <a:r>
                  <a:rPr lang="en-US" sz="2000" dirty="0">
                    <a:latin typeface="Calibri" charset="0"/>
                    <a:cs typeface="Calibri" charset="0"/>
                  </a:rPr>
                  <a:t>The importance of an index term </a:t>
                </a:r>
                <a:r>
                  <a:rPr lang="en-US" sz="2000" i="1" dirty="0" err="1">
                    <a:latin typeface="Calibri" charset="0"/>
                    <a:cs typeface="Calibri" charset="0"/>
                  </a:rPr>
                  <a:t>k</a:t>
                </a:r>
                <a:r>
                  <a:rPr lang="en-US" sz="2000" i="1" baseline="-25000" dirty="0" err="1">
                    <a:latin typeface="Calibri" charset="0"/>
                    <a:cs typeface="Calibri" charset="0"/>
                  </a:rPr>
                  <a:t>i</a:t>
                </a:r>
                <a:r>
                  <a:rPr lang="en-US" sz="2000" dirty="0">
                    <a:latin typeface="Calibri" charset="0"/>
                    <a:cs typeface="Calibri" charset="0"/>
                  </a:rPr>
                  <a:t> for the meaning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is represented by a </a:t>
                </a:r>
                <a:r>
                  <a:rPr lang="en-US" sz="2000" i="1" dirty="0">
                    <a:latin typeface="Calibri" charset="0"/>
                    <a:cs typeface="Calibri" charset="0"/>
                  </a:rPr>
                  <a:t>weight</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sym typeface="Symbol" charset="0"/>
                  </a:rPr>
                  <a:t> </a:t>
                </a:r>
                <a:r>
                  <a:rPr lang="en-US" sz="2000" dirty="0">
                    <a:latin typeface="Calibri" charset="0"/>
                    <a:cs typeface="Calibri" charset="0"/>
                  </a:rPr>
                  <a:t>[0,1]; we write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 (w</a:t>
                </a:r>
                <a:r>
                  <a:rPr lang="en-US" sz="2000" i="1" baseline="-25000" dirty="0">
                    <a:latin typeface="Calibri" charset="0"/>
                    <a:cs typeface="Calibri" charset="0"/>
                  </a:rPr>
                  <a:t>1j</a:t>
                </a:r>
                <a:r>
                  <a:rPr lang="en-US" sz="2000" i="1"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mj</a:t>
                </a:r>
                <a:r>
                  <a:rPr lang="en-US" sz="2000" i="1" dirty="0">
                    <a:latin typeface="Calibri" charset="0"/>
                    <a:cs typeface="Calibri" charset="0"/>
                  </a:rPr>
                  <a:t>)</a:t>
                </a:r>
              </a:p>
              <a:p>
                <a:endParaRPr lang="en-US" sz="2000" dirty="0">
                  <a:latin typeface="Calibri" charset="0"/>
                  <a:cs typeface="Calibri" charset="0"/>
                </a:endParaRPr>
              </a:p>
              <a:p>
                <a14:m>
                  <m:oMath xmlns:m="http://schemas.openxmlformats.org/officeDocument/2006/math">
                    <m:r>
                      <a:rPr lang="fr-CH" sz="2000" i="1">
                        <a:latin typeface="Cambria Math" panose="02040503050406030204" pitchFamily="18" charset="0"/>
                        <a:cs typeface="Calibri" charset="0"/>
                      </a:rPr>
                      <m:t>𝑠𝑖𝑚</m:t>
                    </m:r>
                    <m:r>
                      <a:rPr lang="fr-CH" sz="2000" i="1">
                        <a:latin typeface="Cambria Math" panose="02040503050406030204" pitchFamily="18" charset="0"/>
                        <a:cs typeface="Calibri" charset="0"/>
                      </a:rPr>
                      <m:t>: </m:t>
                    </m:r>
                  </m:oMath>
                </a14:m>
                <a:r>
                  <a:rPr lang="en-US" sz="2000" dirty="0">
                    <a:latin typeface="Calibri" charset="0"/>
                    <a:cs typeface="Calibri" charset="0"/>
                  </a:rPr>
                  <a:t>The IR system assigns a </a:t>
                </a:r>
                <a:r>
                  <a:rPr lang="en-US" sz="2000" i="1" dirty="0">
                    <a:latin typeface="Calibri" charset="0"/>
                    <a:cs typeface="Calibri" charset="0"/>
                  </a:rPr>
                  <a:t>similarity coefficient sim(q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r>
                  <a:rPr lang="en-US" sz="2000" dirty="0">
                    <a:latin typeface="Calibri" charset="0"/>
                    <a:cs typeface="Calibri" charset="0"/>
                  </a:rPr>
                  <a:t>as an estimate for the relevance of a document </a:t>
                </a:r>
                <a:r>
                  <a:rPr lang="en-US" sz="2000" i="1" dirty="0" err="1">
                    <a:latin typeface="Calibri" charset="0"/>
                    <a:cs typeface="Calibri" charset="0"/>
                  </a:rPr>
                  <a:t>d</a:t>
                </a:r>
                <a:r>
                  <a:rPr lang="en-US" sz="2000" i="1" baseline="-25000" dirty="0" err="1">
                    <a:latin typeface="Calibri" charset="0"/>
                    <a:cs typeface="Calibri" charset="0"/>
                  </a:rPr>
                  <a:t>j</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dirty="0">
                    <a:latin typeface="Calibri" charset="0"/>
                    <a:cs typeface="Calibri" charset="0"/>
                    <a:sym typeface="Euclid Math Two" charset="0"/>
                  </a:rPr>
                  <a:t> </a:t>
                </a:r>
                <a:r>
                  <a:rPr lang="en-US" sz="2000" i="1" dirty="0">
                    <a:latin typeface="Calibri" charset="0"/>
                    <a:cs typeface="Calibri" charset="0"/>
                  </a:rPr>
                  <a:t>DB</a:t>
                </a:r>
                <a:r>
                  <a:rPr lang="en-US" sz="2000" dirty="0">
                    <a:latin typeface="Calibri" charset="0"/>
                    <a:cs typeface="Calibri" charset="0"/>
                  </a:rPr>
                  <a:t> for a query </a:t>
                </a:r>
                <a:r>
                  <a:rPr lang="en-US" sz="2000" i="1" dirty="0">
                    <a:latin typeface="Calibri" charset="0"/>
                    <a:cs typeface="Calibri" charset="0"/>
                  </a:rPr>
                  <a:t>q</a:t>
                </a:r>
                <a:r>
                  <a:rPr lang="en-US" sz="2000" dirty="0">
                    <a:latin typeface="Calibri" charset="0"/>
                    <a:cs typeface="Calibri" charset="0"/>
                  </a:rPr>
                  <a:t>.</a:t>
                </a:r>
              </a:p>
            </p:txBody>
          </p:sp>
        </mc:Choice>
        <mc:Fallback xmlns="">
          <p:sp>
            <p:nvSpPr>
              <p:cNvPr id="56323" name="AutoShape 4"/>
              <p:cNvSpPr>
                <a:spLocks noRot="1" noChangeAspect="1" noMove="1" noResize="1" noEditPoints="1" noAdjustHandles="1" noChangeArrowheads="1" noChangeShapeType="1" noTextEdit="1"/>
              </p:cNvSpPr>
              <p:nvPr/>
            </p:nvSpPr>
            <p:spPr bwMode="auto">
              <a:xfrm>
                <a:off x="128588" y="1196975"/>
                <a:ext cx="9366250" cy="4936678"/>
              </a:xfrm>
              <a:prstGeom prst="roundRect">
                <a:avLst>
                  <a:gd name="adj" fmla="val 8759"/>
                </a:avLst>
              </a:prstGeom>
              <a:blipFill>
                <a:blip r:embed="rId3"/>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 Documents</a:t>
            </a:r>
          </a:p>
        </p:txBody>
      </p:sp>
      <p:sp>
        <p:nvSpPr>
          <p:cNvPr id="60418" name="Rectangle 3"/>
          <p:cNvSpPr>
            <a:spLocks noGrp="1" noChangeArrowheads="1"/>
          </p:cNvSpPr>
          <p:nvPr>
            <p:ph idx="1"/>
          </p:nvPr>
        </p:nvSpPr>
        <p:spPr>
          <a:xfrm>
            <a:off x="165100" y="1371600"/>
            <a:ext cx="9623425" cy="4865712"/>
          </a:xfrm>
          <a:ln>
            <a:solidFill>
              <a:schemeClr val="tx1"/>
            </a:solidFill>
            <a:miter lim="800000"/>
            <a:headEnd/>
            <a:tailEnd/>
          </a:ln>
        </p:spPr>
        <p:txBody>
          <a:bodyPr lIns="92066" tIns="46034" rIns="92066" bIns="46034"/>
          <a:lstStyle/>
          <a:p>
            <a:pPr marL="0" indent="0" eaLnBrk="1" hangingPunct="1">
              <a:lnSpc>
                <a:spcPct val="90000"/>
              </a:lnSpc>
            </a:pPr>
            <a:r>
              <a:rPr lang="en-US" sz="1600">
                <a:latin typeface="Calibri" charset="0"/>
                <a:ea typeface="ＭＳ Ｐゴシック" charset="0"/>
              </a:rPr>
              <a:t>B1 A Course on Integral Equations</a:t>
            </a:r>
          </a:p>
          <a:p>
            <a:pPr marL="0" indent="0" eaLnBrk="1" hangingPunct="1">
              <a:lnSpc>
                <a:spcPct val="90000"/>
              </a:lnSpc>
            </a:pPr>
            <a:r>
              <a:rPr lang="en-US" sz="1600">
                <a:latin typeface="Calibri" charset="0"/>
                <a:ea typeface="ＭＳ Ｐゴシック" charset="0"/>
              </a:rPr>
              <a:t>B2 Attractors for Semigroups and Evolution Equations</a:t>
            </a:r>
          </a:p>
          <a:p>
            <a:pPr marL="0" indent="0" eaLnBrk="1" hangingPunct="1">
              <a:lnSpc>
                <a:spcPct val="90000"/>
              </a:lnSpc>
            </a:pPr>
            <a:r>
              <a:rPr lang="en-US" sz="1600">
                <a:latin typeface="Calibri" charset="0"/>
                <a:ea typeface="ＭＳ Ｐゴシック" charset="0"/>
              </a:rPr>
              <a:t>B3 Automatic Differentiation of Algorithms: Theory, Implementation, and Application</a:t>
            </a:r>
          </a:p>
          <a:p>
            <a:pPr marL="0" indent="0" eaLnBrk="1" hangingPunct="1">
              <a:lnSpc>
                <a:spcPct val="90000"/>
              </a:lnSpc>
            </a:pPr>
            <a:r>
              <a:rPr lang="en-US" sz="1600">
                <a:latin typeface="Calibri" charset="0"/>
                <a:ea typeface="ＭＳ Ｐゴシック" charset="0"/>
              </a:rPr>
              <a:t>B4 Geometrical Aspects of Partial Differential Equations</a:t>
            </a:r>
          </a:p>
          <a:p>
            <a:pPr marL="0" indent="0" eaLnBrk="1" hangingPunct="1">
              <a:lnSpc>
                <a:spcPct val="90000"/>
              </a:lnSpc>
            </a:pPr>
            <a:r>
              <a:rPr lang="en-US" sz="1600">
                <a:latin typeface="Calibri" charset="0"/>
                <a:ea typeface="ＭＳ Ｐゴシック" charset="0"/>
              </a:rPr>
              <a:t>B5 Ideals, Varieties, and Algorithms: An Introduction to Computational Algebraic Geometry and Commutative Algebra</a:t>
            </a:r>
          </a:p>
          <a:p>
            <a:pPr marL="0" indent="0" eaLnBrk="1" hangingPunct="1">
              <a:lnSpc>
                <a:spcPct val="90000"/>
              </a:lnSpc>
            </a:pPr>
            <a:r>
              <a:rPr lang="en-US" sz="1600">
                <a:latin typeface="Calibri" charset="0"/>
                <a:ea typeface="ＭＳ Ｐゴシック" charset="0"/>
              </a:rPr>
              <a:t>B6 Introduction to Hamiltonian Dynamical Systems and the N-Body Problem</a:t>
            </a:r>
          </a:p>
          <a:p>
            <a:pPr marL="0" indent="0" eaLnBrk="1" hangingPunct="1">
              <a:lnSpc>
                <a:spcPct val="90000"/>
              </a:lnSpc>
            </a:pPr>
            <a:r>
              <a:rPr lang="en-US" sz="1600">
                <a:latin typeface="Calibri" charset="0"/>
                <a:ea typeface="ＭＳ Ｐゴシック" charset="0"/>
              </a:rPr>
              <a:t>B7 Knapsack Problems: Algorithms and Computer Implementations</a:t>
            </a:r>
          </a:p>
          <a:p>
            <a:pPr marL="0" indent="0" eaLnBrk="1" hangingPunct="1">
              <a:lnSpc>
                <a:spcPct val="90000"/>
              </a:lnSpc>
            </a:pPr>
            <a:r>
              <a:rPr lang="en-US" sz="1600">
                <a:latin typeface="Calibri" charset="0"/>
                <a:ea typeface="ＭＳ Ｐゴシック" charset="0"/>
              </a:rPr>
              <a:t>B8 Methods of Solving Singular Systems of Ordinary Differential Equations</a:t>
            </a:r>
          </a:p>
          <a:p>
            <a:pPr marL="0" indent="0" eaLnBrk="1" hangingPunct="1">
              <a:lnSpc>
                <a:spcPct val="90000"/>
              </a:lnSpc>
            </a:pPr>
            <a:r>
              <a:rPr lang="en-US" sz="1600">
                <a:latin typeface="Calibri" charset="0"/>
                <a:ea typeface="ＭＳ Ｐゴシック" charset="0"/>
              </a:rPr>
              <a:t>B9 Nonlinear Systems</a:t>
            </a:r>
          </a:p>
          <a:p>
            <a:pPr marL="0" indent="0" eaLnBrk="1" hangingPunct="1">
              <a:lnSpc>
                <a:spcPct val="90000"/>
              </a:lnSpc>
            </a:pPr>
            <a:r>
              <a:rPr lang="en-US" sz="1600">
                <a:latin typeface="Calibri" charset="0"/>
                <a:ea typeface="ＭＳ Ｐゴシック" charset="0"/>
              </a:rPr>
              <a:t>B10 Ordinary Differential Equations</a:t>
            </a:r>
          </a:p>
          <a:p>
            <a:pPr marL="0" indent="0" eaLnBrk="1" hangingPunct="1">
              <a:lnSpc>
                <a:spcPct val="90000"/>
              </a:lnSpc>
            </a:pPr>
            <a:r>
              <a:rPr lang="en-US" sz="1600">
                <a:latin typeface="Calibri" charset="0"/>
                <a:ea typeface="ＭＳ Ｐゴシック" charset="0"/>
              </a:rPr>
              <a:t>B11 Oscillation Theory for Neutral Differential Equations with Delay</a:t>
            </a:r>
          </a:p>
          <a:p>
            <a:pPr marL="0" indent="0" eaLnBrk="1" hangingPunct="1">
              <a:lnSpc>
                <a:spcPct val="90000"/>
              </a:lnSpc>
            </a:pPr>
            <a:r>
              <a:rPr lang="en-US" sz="1600">
                <a:latin typeface="Calibri" charset="0"/>
                <a:ea typeface="ＭＳ Ｐゴシック" charset="0"/>
              </a:rPr>
              <a:t>B12 Oscillation Theory of Delay Differential Equations</a:t>
            </a:r>
          </a:p>
          <a:p>
            <a:pPr marL="0" indent="0" eaLnBrk="1" hangingPunct="1">
              <a:lnSpc>
                <a:spcPct val="90000"/>
              </a:lnSpc>
            </a:pPr>
            <a:r>
              <a:rPr lang="en-US" sz="1600">
                <a:latin typeface="Calibri" charset="0"/>
                <a:ea typeface="ＭＳ Ｐゴシック" charset="0"/>
              </a:rPr>
              <a:t>B13 Pseudodifferential Operators and Nonlinear Partial Differential Equations</a:t>
            </a:r>
          </a:p>
          <a:p>
            <a:pPr marL="0" indent="0" eaLnBrk="1" hangingPunct="1">
              <a:lnSpc>
                <a:spcPct val="90000"/>
              </a:lnSpc>
            </a:pPr>
            <a:r>
              <a:rPr lang="en-US" sz="1600">
                <a:latin typeface="Calibri" charset="0"/>
                <a:ea typeface="ＭＳ Ｐゴシック" charset="0"/>
              </a:rPr>
              <a:t>B14 Sinc Methods for Quadrature and Differential Equations</a:t>
            </a:r>
          </a:p>
          <a:p>
            <a:pPr marL="0" indent="0" eaLnBrk="1" hangingPunct="1">
              <a:lnSpc>
                <a:spcPct val="90000"/>
              </a:lnSpc>
            </a:pPr>
            <a:r>
              <a:rPr lang="en-US" sz="1600">
                <a:latin typeface="Calibri" charset="0"/>
                <a:ea typeface="ＭＳ Ｐゴシック" charset="0"/>
              </a:rPr>
              <a:t>B15 Stability of Stochastic Differential Equations with Respect to Semi-Martingales</a:t>
            </a:r>
          </a:p>
          <a:p>
            <a:pPr marL="0" indent="0" eaLnBrk="1" hangingPunct="1">
              <a:lnSpc>
                <a:spcPct val="90000"/>
              </a:lnSpc>
            </a:pPr>
            <a:r>
              <a:rPr lang="en-US" sz="1600">
                <a:latin typeface="Calibri" charset="0"/>
                <a:ea typeface="ＭＳ Ｐゴシック" charset="0"/>
              </a:rPr>
              <a:t>B16 The Boundary Integral Approach to Static and Dynamic Contact Problems</a:t>
            </a:r>
          </a:p>
          <a:p>
            <a:pPr marL="0" indent="0" eaLnBrk="1" hangingPunct="1">
              <a:lnSpc>
                <a:spcPct val="90000"/>
              </a:lnSpc>
            </a:pPr>
            <a:r>
              <a:rPr lang="en-US" sz="1600">
                <a:latin typeface="Calibri" charset="0"/>
                <a:ea typeface="ＭＳ Ｐゴシック" charset="0"/>
              </a:rPr>
              <a:t>B17 The Double Mellin-Barnes Type Integrals and Their Applications to Convolution Theory</a:t>
            </a:r>
          </a:p>
        </p:txBody>
      </p:sp>
      <p:sp>
        <p:nvSpPr>
          <p:cNvPr id="604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Term-Document Matrix</a:t>
            </a:r>
          </a:p>
        </p:txBody>
      </p:sp>
      <p:sp>
        <p:nvSpPr>
          <p:cNvPr id="62466"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62469" name="Rectangle 7"/>
          <p:cNvSpPr>
            <a:spLocks noChangeArrowheads="1"/>
          </p:cNvSpPr>
          <p:nvPr/>
        </p:nvSpPr>
        <p:spPr bwMode="auto">
          <a:xfrm>
            <a:off x="560512" y="5162396"/>
            <a:ext cx="8494615" cy="1077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400" dirty="0">
                <a:latin typeface="Calibri" charset="0"/>
                <a:cs typeface="Calibri" charset="0"/>
              </a:rPr>
              <a:t>This example</a:t>
            </a:r>
          </a:p>
          <a:p>
            <a:pPr marL="342900" indent="-342900">
              <a:buFont typeface="Arial" panose="020B0604020202020204" pitchFamily="34" charset="0"/>
              <a:buChar char="•"/>
            </a:pPr>
            <a:r>
              <a:rPr lang="en-US" sz="2000" dirty="0">
                <a:latin typeface="Calibri" charset="0"/>
                <a:cs typeface="Calibri" charset="0"/>
              </a:rPr>
              <a:t>Vocabulary (contains only terms that occur multiple times, no stop words)	</a:t>
            </a:r>
          </a:p>
          <a:p>
            <a:pPr marL="342900" indent="-342900">
              <a:buFont typeface="Arial" panose="020B0604020202020204" pitchFamily="34" charset="0"/>
              <a:buChar char="•"/>
            </a:pPr>
            <a:r>
              <a:rPr lang="en-US" sz="2000" dirty="0">
                <a:latin typeface="Calibri" charset="0"/>
                <a:cs typeface="Calibri" charset="0"/>
              </a:rPr>
              <a:t>all weights are set to 1 (equal importance)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704" y="1922499"/>
            <a:ext cx="6380907" cy="3338665"/>
          </a:xfrm>
          <a:prstGeom prst="rect">
            <a:avLst/>
          </a:prstGeom>
        </p:spPr>
      </p:pic>
      <p:sp>
        <p:nvSpPr>
          <p:cNvPr id="7" name="Rectangle 5">
            <a:extLst>
              <a:ext uri="{FF2B5EF4-FFF2-40B4-BE49-F238E27FC236}">
                <a16:creationId xmlns:a16="http://schemas.microsoft.com/office/drawing/2014/main" id="{72081A66-9C06-9B45-B1A8-7AC8E1DD162F}"/>
              </a:ext>
            </a:extLst>
          </p:cNvPr>
          <p:cNvSpPr>
            <a:spLocks noChangeArrowheads="1"/>
          </p:cNvSpPr>
          <p:nvPr/>
        </p:nvSpPr>
        <p:spPr bwMode="auto">
          <a:xfrm>
            <a:off x="344488" y="1222804"/>
            <a:ext cx="2753493" cy="462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r>
              <a:rPr lang="en-US" sz="2400" dirty="0">
                <a:latin typeface="Calibri" charset="0"/>
                <a:cs typeface="Calibri" charset="0"/>
              </a:rPr>
              <a:t>Matrix of weights </a:t>
            </a:r>
            <a:r>
              <a:rPr lang="en-US" sz="2400" i="1" dirty="0" err="1">
                <a:latin typeface="Calibri" charset="0"/>
                <a:cs typeface="Calibri" charset="0"/>
              </a:rPr>
              <a:t>w</a:t>
            </a:r>
            <a:r>
              <a:rPr lang="en-US" sz="2400" i="1" baseline="-25000" dirty="0" err="1">
                <a:latin typeface="Calibri" charset="0"/>
                <a:cs typeface="Calibri" charset="0"/>
              </a:rPr>
              <a:t>ij</a:t>
            </a:r>
            <a:endParaRPr lang="en-US" sz="2400" dirty="0">
              <a:latin typeface="Calibri" charset="0"/>
              <a:cs typeface="Calibri"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r>
              <a:rPr lang="fr-FR" sz="4000" dirty="0">
                <a:latin typeface="Calibri" charset="0"/>
                <a:ea typeface="ＭＳ Ｐゴシック" charset="0"/>
              </a:rPr>
              <a:t>A </a:t>
            </a:r>
            <a:r>
              <a:rPr lang="fr-FR" sz="4000" dirty="0" err="1">
                <a:latin typeface="Calibri" charset="0"/>
                <a:ea typeface="ＭＳ Ｐゴシック" charset="0"/>
              </a:rPr>
              <a:t>retrieval</a:t>
            </a:r>
            <a:r>
              <a:rPr lang="fr-FR" sz="4000" dirty="0">
                <a:latin typeface="Calibri" charset="0"/>
                <a:ea typeface="ＭＳ Ｐゴシック" charset="0"/>
              </a:rPr>
              <a:t> model </a:t>
            </a:r>
            <a:r>
              <a:rPr lang="fr-FR" sz="4000" dirty="0" err="1">
                <a:latin typeface="Calibri" charset="0"/>
                <a:ea typeface="ＭＳ Ｐゴシック" charset="0"/>
              </a:rPr>
              <a:t>attempts</a:t>
            </a:r>
            <a:r>
              <a:rPr lang="fr-FR" sz="4000" dirty="0">
                <a:latin typeface="Calibri" charset="0"/>
                <a:ea typeface="ＭＳ Ｐゴシック" charset="0"/>
              </a:rPr>
              <a:t> to capture …</a:t>
            </a:r>
            <a:endParaRPr lang="en-US" altLang="en-US" sz="40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kern="0" dirty="0">
                <a:latin typeface="Calibri" charset="0"/>
                <a:ea typeface="Calibri" charset="0"/>
                <a:cs typeface="Calibri" charset="0"/>
              </a:rPr>
              <a:t>the interface by </a:t>
            </a:r>
            <a:r>
              <a:rPr lang="fr-FR" kern="0" dirty="0" err="1">
                <a:latin typeface="Calibri" charset="0"/>
                <a:ea typeface="Calibri" charset="0"/>
                <a:cs typeface="Calibri" charset="0"/>
              </a:rPr>
              <a:t>which</a:t>
            </a:r>
            <a:r>
              <a:rPr lang="fr-FR" kern="0" dirty="0">
                <a:latin typeface="Calibri" charset="0"/>
                <a:ea typeface="Calibri" charset="0"/>
                <a:cs typeface="Calibri" charset="0"/>
              </a:rPr>
              <a:t> a user </a:t>
            </a:r>
            <a:r>
              <a:rPr lang="fr-FR" kern="0" dirty="0" err="1">
                <a:latin typeface="Calibri" charset="0"/>
                <a:ea typeface="Calibri" charset="0"/>
                <a:cs typeface="Calibri" charset="0"/>
              </a:rPr>
              <a:t>is</a:t>
            </a:r>
            <a:r>
              <a:rPr lang="fr-FR" kern="0" dirty="0">
                <a:latin typeface="Calibri" charset="0"/>
                <a:ea typeface="Calibri" charset="0"/>
                <a:cs typeface="Calibri" charset="0"/>
              </a:rPr>
              <a:t> </a:t>
            </a:r>
            <a:r>
              <a:rPr lang="fr-FR" kern="0" dirty="0" err="1">
                <a:latin typeface="Calibri" charset="0"/>
                <a:ea typeface="Calibri" charset="0"/>
                <a:cs typeface="Calibri" charset="0"/>
              </a:rPr>
              <a:t>accessing</a:t>
            </a:r>
            <a:r>
              <a:rPr lang="fr-FR" kern="0" dirty="0">
                <a:latin typeface="Calibri" charset="0"/>
                <a:ea typeface="Calibri" charset="0"/>
                <a:cs typeface="Calibri" charset="0"/>
              </a:rPr>
              <a:t> information</a:t>
            </a:r>
          </a:p>
          <a:p>
            <a:pPr marL="798513" lvl="1" indent="-342900">
              <a:buFont typeface="Comic Sans MS" charset="0"/>
              <a:buAutoNum type="arabicPeriod"/>
            </a:pPr>
            <a:r>
              <a:rPr lang="fr-FR" kern="0" dirty="0">
                <a:latin typeface="Calibri" charset="0"/>
                <a:ea typeface="Calibri" charset="0"/>
                <a:cs typeface="Calibri" charset="0"/>
              </a:rPr>
              <a:t>the importance a user </a:t>
            </a:r>
            <a:r>
              <a:rPr lang="fr-FR" kern="0" dirty="0" err="1">
                <a:latin typeface="Calibri" charset="0"/>
                <a:ea typeface="Calibri" charset="0"/>
                <a:cs typeface="Calibri" charset="0"/>
              </a:rPr>
              <a:t>gives</a:t>
            </a:r>
            <a:r>
              <a:rPr lang="fr-FR" kern="0" dirty="0">
                <a:latin typeface="Calibri" charset="0"/>
                <a:ea typeface="Calibri" charset="0"/>
                <a:cs typeface="Calibri" charset="0"/>
              </a:rPr>
              <a:t> to a </a:t>
            </a:r>
            <a:r>
              <a:rPr lang="fr-FR" kern="0" dirty="0" err="1">
                <a:latin typeface="Calibri" charset="0"/>
                <a:ea typeface="Calibri" charset="0"/>
                <a:cs typeface="Calibri" charset="0"/>
              </a:rPr>
              <a:t>piece</a:t>
            </a:r>
            <a:r>
              <a:rPr lang="fr-FR" kern="0" dirty="0">
                <a:latin typeface="Calibri" charset="0"/>
                <a:ea typeface="Calibri" charset="0"/>
                <a:cs typeface="Calibri" charset="0"/>
              </a:rPr>
              <a:t> of information for a query</a:t>
            </a:r>
          </a:p>
          <a:p>
            <a:pPr marL="798513" lvl="1" indent="-342900">
              <a:buFont typeface="Comic Sans MS" charset="0"/>
              <a:buAutoNum type="arabicPeriod"/>
            </a:pPr>
            <a:r>
              <a:rPr lang="fr-FR" kern="0" dirty="0">
                <a:latin typeface="Calibri" charset="0"/>
                <a:ea typeface="Calibri" charset="0"/>
                <a:cs typeface="Calibri" charset="0"/>
              </a:rPr>
              <a:t>the </a:t>
            </a:r>
            <a:r>
              <a:rPr lang="fr-FR" kern="0" dirty="0" err="1">
                <a:latin typeface="Calibri" charset="0"/>
                <a:ea typeface="Calibri" charset="0"/>
                <a:cs typeface="Calibri" charset="0"/>
              </a:rPr>
              <a:t>formal</a:t>
            </a:r>
            <a:r>
              <a:rPr lang="fr-FR" kern="0" dirty="0">
                <a:latin typeface="Calibri" charset="0"/>
                <a:ea typeface="Calibri" charset="0"/>
                <a:cs typeface="Calibri" charset="0"/>
              </a:rPr>
              <a:t> </a:t>
            </a:r>
            <a:r>
              <a:rPr lang="fr-FR" kern="0" dirty="0" err="1">
                <a:latin typeface="Calibri" charset="0"/>
                <a:ea typeface="Calibri" charset="0"/>
                <a:cs typeface="Calibri" charset="0"/>
              </a:rPr>
              <a:t>correctness</a:t>
            </a:r>
            <a:r>
              <a:rPr lang="fr-FR" kern="0" dirty="0">
                <a:latin typeface="Calibri" charset="0"/>
                <a:ea typeface="Calibri" charset="0"/>
                <a:cs typeface="Calibri" charset="0"/>
              </a:rPr>
              <a:t> of a </a:t>
            </a:r>
            <a:r>
              <a:rPr lang="fr-FR" kern="0" dirty="0" err="1">
                <a:latin typeface="Calibri" charset="0"/>
                <a:ea typeface="Calibri" charset="0"/>
                <a:cs typeface="Calibri" charset="0"/>
              </a:rPr>
              <a:t>query</a:t>
            </a:r>
            <a:r>
              <a:rPr lang="fr-FR" kern="0" dirty="0">
                <a:latin typeface="Calibri" charset="0"/>
                <a:ea typeface="Calibri" charset="0"/>
                <a:cs typeface="Calibri" charset="0"/>
              </a:rPr>
              <a:t> formulation by user</a:t>
            </a:r>
          </a:p>
          <a:p>
            <a:pPr marL="798513" lvl="1" indent="-342900">
              <a:buFont typeface="Comic Sans MS" charset="0"/>
              <a:buAutoNum type="arabicPeriod"/>
            </a:pPr>
            <a:r>
              <a:rPr lang="fr-FR" kern="0" dirty="0">
                <a:latin typeface="Calibri" charset="0"/>
                <a:ea typeface="Calibri" charset="0"/>
                <a:cs typeface="Calibri" charset="0"/>
              </a:rPr>
              <a:t>the structure by which a document is organised </a:t>
            </a:r>
          </a:p>
        </p:txBody>
      </p:sp>
    </p:spTree>
    <p:custDataLst>
      <p:tags r:id="rId1"/>
    </p:custDataLst>
    <p:extLst>
      <p:ext uri="{BB962C8B-B14F-4D97-AF65-F5344CB8AC3E}">
        <p14:creationId xmlns:p14="http://schemas.microsoft.com/office/powerpoint/2010/main" val="3330997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a:defRPr/>
            </a:pPr>
            <a:r>
              <a:rPr lang="fr-FR" sz="4000" dirty="0"/>
              <a:t>Full-</a:t>
            </a:r>
            <a:r>
              <a:rPr lang="fr-FR" sz="4000" dirty="0" err="1"/>
              <a:t>text</a:t>
            </a:r>
            <a:r>
              <a:rPr lang="fr-FR" sz="4000" dirty="0"/>
              <a:t> </a:t>
            </a:r>
            <a:r>
              <a:rPr lang="fr-FR" sz="4000" dirty="0" err="1"/>
              <a:t>retrieval</a:t>
            </a:r>
            <a:r>
              <a:rPr lang="fr-FR" sz="4000" dirty="0"/>
              <a:t> </a:t>
            </a:r>
            <a:r>
              <a:rPr lang="fr-FR" sz="4000" dirty="0" err="1"/>
              <a:t>refers</a:t>
            </a:r>
            <a:r>
              <a:rPr lang="fr-FR" sz="4000" dirty="0"/>
              <a:t> to the </a:t>
            </a:r>
            <a:r>
              <a:rPr lang="fr-FR" sz="4000" dirty="0" err="1"/>
              <a:t>fact</a:t>
            </a:r>
            <a:r>
              <a:rPr lang="fr-FR" sz="4000" dirty="0"/>
              <a:t> </a:t>
            </a:r>
            <a:r>
              <a:rPr lang="fr-FR" sz="4000" dirty="0" err="1"/>
              <a:t>that</a:t>
            </a:r>
            <a:r>
              <a:rPr lang="fr-FR" sz="4000" dirty="0"/>
              <a:t> …</a:t>
            </a:r>
          </a:p>
        </p:txBody>
      </p:sp>
      <p:sp>
        <p:nvSpPr>
          <p:cNvPr id="13314" name="TPAnswers"/>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document </a:t>
            </a:r>
            <a:r>
              <a:rPr lang="fr-FR" dirty="0" err="1"/>
              <a:t>text</a:t>
            </a:r>
            <a:r>
              <a:rPr lang="fr-FR" dirty="0"/>
              <a:t> </a:t>
            </a:r>
            <a:r>
              <a:rPr lang="fr-FR" dirty="0" err="1"/>
              <a:t>is</a:t>
            </a:r>
            <a:r>
              <a:rPr lang="fr-FR" dirty="0"/>
              <a:t> </a:t>
            </a:r>
            <a:r>
              <a:rPr lang="fr-FR" dirty="0" err="1"/>
              <a:t>grammatically</a:t>
            </a:r>
            <a:r>
              <a:rPr lang="fr-FR" dirty="0"/>
              <a:t> </a:t>
            </a:r>
            <a:r>
              <a:rPr lang="fr-FR" dirty="0" err="1"/>
              <a:t>fully</a:t>
            </a:r>
            <a:r>
              <a:rPr lang="fr-FR" dirty="0"/>
              <a:t> </a:t>
            </a:r>
            <a:r>
              <a:rPr lang="fr-FR" dirty="0" err="1"/>
              <a:t>analyzed</a:t>
            </a:r>
            <a:r>
              <a:rPr lang="fr-FR" dirty="0"/>
              <a:t> for </a:t>
            </a:r>
            <a:r>
              <a:rPr lang="fr-FR" dirty="0" err="1"/>
              <a:t>indexing</a:t>
            </a:r>
            <a:endParaRPr lang="fr-FR" dirty="0"/>
          </a:p>
          <a:p>
            <a:pPr marL="800054" lvl="1" indent="-342900">
              <a:buFont typeface="+mj-lt"/>
              <a:buAutoNum type="arabicPeriod"/>
              <a:defRPr/>
            </a:pPr>
            <a:r>
              <a:rPr lang="fr-FR" dirty="0" err="1"/>
              <a:t>queries can be formulated as texts</a:t>
            </a:r>
            <a:endParaRPr lang="fr-FR" dirty="0"/>
          </a:p>
          <a:p>
            <a:pPr marL="800054" lvl="1" indent="-342900">
              <a:buFont typeface="+mj-lt"/>
              <a:buAutoNum type="arabicPeriod"/>
              <a:defRPr/>
            </a:pPr>
            <a:r>
              <a:rPr lang="fr-FR" dirty="0"/>
              <a:t>all </a:t>
            </a:r>
            <a:r>
              <a:rPr lang="fr-FR" dirty="0" err="1"/>
              <a:t>words</a:t>
            </a:r>
            <a:r>
              <a:rPr lang="fr-FR" dirty="0"/>
              <a:t> of a </a:t>
            </a:r>
            <a:r>
              <a:rPr lang="fr-FR" dirty="0" err="1"/>
              <a:t>text</a:t>
            </a:r>
            <a:r>
              <a:rPr lang="fr-FR" dirty="0"/>
              <a:t> are </a:t>
            </a:r>
            <a:r>
              <a:rPr lang="fr-FR" dirty="0" err="1"/>
              <a:t>considered</a:t>
            </a:r>
            <a:r>
              <a:rPr lang="fr-FR" dirty="0"/>
              <a:t> as </a:t>
            </a:r>
            <a:r>
              <a:rPr lang="fr-FR" dirty="0" err="1"/>
              <a:t>potential</a:t>
            </a:r>
            <a:r>
              <a:rPr lang="fr-FR" dirty="0"/>
              <a:t> index </a:t>
            </a:r>
            <a:r>
              <a:rPr lang="fr-FR" dirty="0" err="1"/>
              <a:t>terms</a:t>
            </a:r>
            <a:endParaRPr lang="fr-FR" dirty="0"/>
          </a:p>
          <a:p>
            <a:pPr marL="800054" lvl="1" indent="-342900">
              <a:buFont typeface="+mj-lt"/>
              <a:buAutoNum type="arabicPeriod"/>
              <a:defRPr/>
            </a:pPr>
            <a:r>
              <a:rPr lang="fr-FR" dirty="0"/>
              <a:t>grammatical variations of a </a:t>
            </a:r>
            <a:r>
              <a:rPr lang="fr-FR" dirty="0" err="1"/>
              <a:t>word</a:t>
            </a:r>
            <a:r>
              <a:rPr lang="fr-FR" dirty="0"/>
              <a:t> are </a:t>
            </a:r>
            <a:r>
              <a:rPr lang="fr-FR" dirty="0" err="1"/>
              <a:t>considered</a:t>
            </a:r>
            <a:r>
              <a:rPr lang="fr-FR" dirty="0"/>
              <a:t> as the </a:t>
            </a:r>
            <a:r>
              <a:rPr lang="fr-FR" dirty="0" err="1"/>
              <a:t>same</a:t>
            </a:r>
            <a:r>
              <a:rPr lang="fr-FR" dirty="0"/>
              <a:t> index </a:t>
            </a:r>
            <a:r>
              <a:rPr lang="fr-FR" dirty="0" err="1"/>
              <a:t>terms</a:t>
            </a:r>
            <a:endParaRPr lang="fr-FR" dirty="0"/>
          </a:p>
        </p:txBody>
      </p:sp>
      <p:sp>
        <p:nvSpPr>
          <p:cNvPr id="2" name="Footer Placeholder 1">
            <a:extLst>
              <a:ext uri="{FF2B5EF4-FFF2-40B4-BE49-F238E27FC236}">
                <a16:creationId xmlns:a16="http://schemas.microsoft.com/office/drawing/2014/main" id="{1CA3AC39-7719-B348-B114-D8E0D8C0C004}"/>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r>
              <a:rPr lang="fr-FR" sz="3200" dirty="0">
                <a:latin typeface="Calibri" charset="0"/>
                <a:ea typeface="ＭＳ Ｐゴシック" charset="0"/>
              </a:rPr>
              <a:t>The entries of a </a:t>
            </a:r>
            <a:r>
              <a:rPr lang="fr-FR" sz="3200" dirty="0" err="1">
                <a:latin typeface="Calibri" charset="0"/>
                <a:ea typeface="ＭＳ Ｐゴシック" charset="0"/>
              </a:rPr>
              <a:t>term</a:t>
            </a:r>
            <a:r>
              <a:rPr lang="fr-FR" sz="3200" dirty="0">
                <a:latin typeface="Calibri" charset="0"/>
                <a:ea typeface="ＭＳ Ｐゴシック" charset="0"/>
              </a:rPr>
              <a:t>-document matrix </a:t>
            </a:r>
            <a:r>
              <a:rPr lang="fr-FR" sz="3200" dirty="0" err="1">
                <a:latin typeface="Calibri" charset="0"/>
                <a:ea typeface="ＭＳ Ｐゴシック" charset="0"/>
              </a:rPr>
              <a:t>indicate</a:t>
            </a:r>
            <a:r>
              <a:rPr lang="fr-FR" sz="3200" dirty="0">
                <a:latin typeface="Calibri" charset="0"/>
                <a:ea typeface="ＭＳ Ｐゴシック" charset="0"/>
              </a:rPr>
              <a:t> …</a:t>
            </a:r>
          </a:p>
        </p:txBody>
      </p:sp>
      <p:sp>
        <p:nvSpPr>
          <p:cNvPr id="13314" name="TPAnswers"/>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dirty="0">
                <a:latin typeface="Calibri" charset="0"/>
                <a:ea typeface="Calibri" charset="0"/>
                <a:cs typeface="Calibri" charset="0"/>
              </a:rPr>
              <a:t>how </a:t>
            </a:r>
            <a:r>
              <a:rPr lang="fr-FR" dirty="0" err="1">
                <a:latin typeface="Calibri" charset="0"/>
                <a:ea typeface="Calibri" charset="0"/>
                <a:cs typeface="Calibri" charset="0"/>
              </a:rPr>
              <a:t>many</a:t>
            </a:r>
            <a:r>
              <a:rPr lang="fr-FR" dirty="0">
                <a:latin typeface="Calibri" charset="0"/>
                <a:ea typeface="Calibri" charset="0"/>
                <a:cs typeface="Calibri" charset="0"/>
              </a:rPr>
              <a:t> relevant </a:t>
            </a:r>
            <a:r>
              <a:rPr lang="fr-FR" dirty="0" err="1">
                <a:latin typeface="Calibri" charset="0"/>
                <a:ea typeface="Calibri" charset="0"/>
                <a:cs typeface="Calibri" charset="0"/>
              </a:rPr>
              <a:t>terms</a:t>
            </a:r>
            <a:r>
              <a:rPr lang="fr-FR" dirty="0">
                <a:latin typeface="Calibri" charset="0"/>
                <a:ea typeface="Calibri" charset="0"/>
                <a:cs typeface="Calibri" charset="0"/>
              </a:rPr>
              <a:t> a document </a:t>
            </a:r>
            <a:r>
              <a:rPr lang="fr-FR" dirty="0" err="1">
                <a:latin typeface="Calibri" charset="0"/>
                <a:ea typeface="Calibri" charset="0"/>
                <a:cs typeface="Calibri" charset="0"/>
              </a:rPr>
              <a:t>contains</a:t>
            </a:r>
            <a:endParaRPr lang="fr-FR" dirty="0">
              <a:latin typeface="Calibri" charset="0"/>
              <a:ea typeface="Calibri" charset="0"/>
              <a:cs typeface="Calibri" charset="0"/>
            </a:endParaRPr>
          </a:p>
          <a:p>
            <a:pPr marL="798513" lvl="1" indent="-342900">
              <a:buFont typeface="Comic Sans MS" charset="0"/>
              <a:buAutoNum type="arabicPeriod"/>
            </a:pPr>
            <a:r>
              <a:rPr lang="fr-FR" dirty="0">
                <a:latin typeface="Calibri" charset="0"/>
                <a:ea typeface="Calibri" charset="0"/>
                <a:cs typeface="Calibri" charset="0"/>
              </a:rPr>
              <a:t>how frequent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a:t>
            </a:r>
            <a:r>
              <a:rPr lang="fr-FR" dirty="0">
                <a:latin typeface="Calibri" charset="0"/>
                <a:ea typeface="Calibri" charset="0"/>
                <a:cs typeface="Calibri" charset="0"/>
              </a:rPr>
              <a:t> in a </a:t>
            </a:r>
            <a:r>
              <a:rPr lang="fr-FR" dirty="0" err="1">
                <a:latin typeface="Calibri" charset="0"/>
                <a:ea typeface="Calibri" charset="0"/>
                <a:cs typeface="Calibri" charset="0"/>
              </a:rPr>
              <a:t>given</a:t>
            </a:r>
            <a:r>
              <a:rPr lang="fr-FR" dirty="0">
                <a:latin typeface="Calibri" charset="0"/>
                <a:ea typeface="Calibri" charset="0"/>
                <a:cs typeface="Calibri" charset="0"/>
              </a:rPr>
              <a:t> document</a:t>
            </a:r>
          </a:p>
          <a:p>
            <a:pPr marL="798513" lvl="1" indent="-342900">
              <a:buFont typeface="Comic Sans MS" charset="0"/>
              <a:buAutoNum type="arabicPeriod"/>
            </a:pPr>
            <a:r>
              <a:rPr lang="fr-FR" dirty="0">
                <a:latin typeface="Calibri" charset="0"/>
                <a:ea typeface="Calibri" charset="0"/>
                <a:cs typeface="Calibri" charset="0"/>
              </a:rPr>
              <a:t>how relevant a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is for a given document</a:t>
            </a:r>
            <a:endParaRPr lang="fr-FR" dirty="0">
              <a:latin typeface="Calibri" charset="0"/>
              <a:ea typeface="Calibri" charset="0"/>
              <a:cs typeface="Calibri" charset="0"/>
            </a:endParaRPr>
          </a:p>
          <a:p>
            <a:pPr marL="798513" lvl="1" indent="-342900">
              <a:buFont typeface="Comic Sans MS" charset="0"/>
              <a:buAutoNum type="arabicPeriod"/>
            </a:pPr>
            <a:r>
              <a:rPr lang="fr-FR" dirty="0" err="1">
                <a:latin typeface="Calibri" charset="0"/>
                <a:ea typeface="Calibri" charset="0"/>
                <a:cs typeface="Calibri" charset="0"/>
              </a:rPr>
              <a:t>which</a:t>
            </a:r>
            <a:r>
              <a:rPr lang="fr-FR" dirty="0">
                <a:latin typeface="Calibri" charset="0"/>
                <a:ea typeface="Calibri" charset="0"/>
                <a:cs typeface="Calibri" charset="0"/>
              </a:rPr>
              <a:t> </a:t>
            </a:r>
            <a:r>
              <a:rPr lang="fr-FR" dirty="0" err="1">
                <a:latin typeface="Calibri" charset="0"/>
                <a:ea typeface="Calibri" charset="0"/>
                <a:cs typeface="Calibri" charset="0"/>
              </a:rPr>
              <a:t>terms</a:t>
            </a:r>
            <a:r>
              <a:rPr lang="fr-FR" dirty="0">
                <a:latin typeface="Calibri" charset="0"/>
                <a:ea typeface="Calibri" charset="0"/>
                <a:cs typeface="Calibri" charset="0"/>
              </a:rPr>
              <a:t> occur in a document collection</a:t>
            </a:r>
          </a:p>
        </p:txBody>
      </p:sp>
      <p:sp>
        <p:nvSpPr>
          <p:cNvPr id="2" name="Footer Placeholder 1">
            <a:extLst>
              <a:ext uri="{FF2B5EF4-FFF2-40B4-BE49-F238E27FC236}">
                <a16:creationId xmlns:a16="http://schemas.microsoft.com/office/drawing/2014/main" id="{94E74B94-B495-524A-9CEF-576728D43116}"/>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Boolean Retrieval</a:t>
            </a:r>
          </a:p>
        </p:txBody>
      </p:sp>
      <mc:AlternateContent xmlns:mc="http://schemas.openxmlformats.org/markup-compatibility/2006" xmlns:a14="http://schemas.microsoft.com/office/drawing/2010/main">
        <mc:Choice Requires="a14">
          <p:sp>
            <p:nvSpPr>
              <p:cNvPr id="66562" name="Rectangle 3"/>
              <p:cNvSpPr>
                <a:spLocks noGrp="1" noChangeArrowheads="1"/>
              </p:cNvSpPr>
              <p:nvPr>
                <p:ph idx="1"/>
              </p:nvPr>
            </p:nvSpPr>
            <p:spPr>
              <a:xfrm>
                <a:off x="165100" y="1371600"/>
                <a:ext cx="9493250" cy="5029200"/>
              </a:xfrm>
            </p:spPr>
            <p:txBody>
              <a:bodyPr lIns="92066" tIns="46034" rIns="92066" bIns="46034"/>
              <a:lstStyle/>
              <a:p>
                <a:pPr marL="0" indent="0" eaLnBrk="1" hangingPunct="1"/>
                <a:r>
                  <a:rPr lang="en-US" sz="2800" dirty="0">
                    <a:latin typeface="Calibri" charset="0"/>
                    <a:ea typeface="ＭＳ Ｐゴシック" charset="0"/>
                  </a:rPr>
                  <a:t>Users specify which terms should be present in the documents</a:t>
                </a:r>
              </a:p>
              <a:p>
                <a:pPr lvl="1" eaLnBrk="1" hangingPunct="1"/>
                <a:r>
                  <a:rPr lang="en-US" sz="2400" dirty="0">
                    <a:latin typeface="Calibri" charset="0"/>
                    <a:ea typeface="Calibri" charset="0"/>
                    <a:cs typeface="Calibri" charset="0"/>
                  </a:rPr>
                  <a:t>Simple, based on set-theory, precise meaning</a:t>
                </a:r>
              </a:p>
              <a:p>
                <a:pPr lvl="1" eaLnBrk="1" hangingPunct="1"/>
                <a:r>
                  <a:rPr lang="en-US" sz="2400" dirty="0">
                    <a:latin typeface="Calibri" charset="0"/>
                    <a:ea typeface="Calibri" charset="0"/>
                    <a:cs typeface="Calibri" charset="0"/>
                  </a:rPr>
                  <a:t>Frequently used in (old) library systems</a:t>
                </a:r>
              </a:p>
              <a:p>
                <a:pPr lvl="1" eaLnBrk="1" hangingPunct="1"/>
                <a:r>
                  <a:rPr lang="en-US" sz="2400" dirty="0">
                    <a:latin typeface="Calibri" charset="0"/>
                    <a:ea typeface="Calibri" charset="0"/>
                    <a:cs typeface="Calibri" charset="0"/>
                  </a:rPr>
                  <a:t>Still many applications, e.g., web harvesting</a:t>
                </a:r>
              </a:p>
              <a:p>
                <a:pPr marL="0" indent="0" eaLnBrk="1" hangingPunct="1"/>
                <a:r>
                  <a:rPr lang="en-US" sz="2800" dirty="0">
                    <a:latin typeface="Calibri" charset="0"/>
                    <a:ea typeface="ＭＳ Ｐゴシック" charset="0"/>
                  </a:rPr>
                  <a:t>Example query</a:t>
                </a:r>
              </a:p>
              <a:p>
                <a:pPr lvl="1" eaLnBrk="1" hangingPunct="1"/>
                <a:r>
                  <a:rPr lang="en-US" sz="2400" dirty="0">
                    <a:latin typeface="Calibri" charset="0"/>
                    <a:ea typeface="Calibri" charset="0"/>
                    <a:cs typeface="Calibri" charset="0"/>
                  </a:rPr>
                  <a:t>"application" AND "theory” </a:t>
                </a:r>
                <a14:m>
                  <m:oMath xmlns:m="http://schemas.openxmlformats.org/officeDocument/2006/math">
                    <m:r>
                      <a:rPr lang="en-US" sz="2400" i="1" dirty="0" smtClean="0">
                        <a:latin typeface="Cambria Math" charset="0"/>
                        <a:ea typeface="Cambria Math" charset="0"/>
                        <a:cs typeface="Cambria Math" charset="0"/>
                      </a:rPr>
                      <m:t>→</m:t>
                    </m:r>
                  </m:oMath>
                </a14:m>
                <a:r>
                  <a:rPr lang="en-US" sz="2400" dirty="0">
                    <a:latin typeface="Calibri" charset="0"/>
                    <a:ea typeface="Calibri" charset="0"/>
                    <a:cs typeface="Calibri" charset="0"/>
                  </a:rPr>
                  <a:t> answer: B3, B17</a:t>
                </a:r>
              </a:p>
              <a:p>
                <a:pPr lvl="1" eaLnBrk="1" hangingPunct="1">
                  <a:buFontTx/>
                  <a:buNone/>
                </a:pPr>
                <a:endParaRPr lang="en-US" dirty="0">
                  <a:latin typeface="Calibri" charset="0"/>
                  <a:ea typeface="Calibri" charset="0"/>
                  <a:cs typeface="Calibri" charset="0"/>
                </a:endParaRPr>
              </a:p>
              <a:p>
                <a:pPr lvl="1" eaLnBrk="1" hangingPunct="1">
                  <a:buFontTx/>
                  <a:buNone/>
                </a:pPr>
                <a:endParaRPr lang="en-US" dirty="0">
                  <a:latin typeface="Calibri" charset="0"/>
                  <a:ea typeface="Calibri" charset="0"/>
                  <a:cs typeface="Calibri" charset="0"/>
                </a:endParaRPr>
              </a:p>
              <a:p>
                <a:pPr marL="0" indent="0" eaLnBrk="1" hangingPunct="1"/>
                <a:endParaRPr lang="en-US" sz="18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6562" name="Rectangle 3"/>
              <p:cNvSpPr>
                <a:spLocks noGrp="1" noRot="1" noChangeAspect="1" noMove="1" noResize="1" noEditPoints="1" noAdjustHandles="1" noChangeArrowheads="1" noChangeShapeType="1" noTextEdit="1"/>
              </p:cNvSpPr>
              <p:nvPr>
                <p:ph idx="1"/>
              </p:nvPr>
            </p:nvSpPr>
            <p:spPr>
              <a:xfrm>
                <a:off x="165100" y="1371600"/>
                <a:ext cx="9493250" cy="5029200"/>
              </a:xfrm>
              <a:blipFill rotWithShape="0">
                <a:blip r:embed="rId3"/>
                <a:stretch>
                  <a:fillRect l="-1285" t="-1091"/>
                </a:stretch>
              </a:blipFill>
            </p:spPr>
            <p:txBody>
              <a:bodyPr/>
              <a:lstStyle/>
              <a:p>
                <a:r>
                  <a:rPr lang="en-US">
                    <a:noFill/>
                  </a:rPr>
                  <a:t> </a:t>
                </a:r>
              </a:p>
            </p:txBody>
          </p:sp>
        </mc:Fallback>
      </mc:AlternateContent>
      <p:sp>
        <p:nvSpPr>
          <p:cNvPr id="6656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mc:AlternateContent xmlns:mc="http://schemas.openxmlformats.org/markup-compatibility/2006" xmlns:a14="http://schemas.microsoft.com/office/drawing/2010/main">
        <mc:Choice Requires="a14">
          <p:sp>
            <p:nvSpPr>
              <p:cNvPr id="66564" name="AutoShape 4"/>
              <p:cNvSpPr>
                <a:spLocks noChangeArrowheads="1"/>
              </p:cNvSpPr>
              <p:nvPr/>
            </p:nvSpPr>
            <p:spPr bwMode="auto">
              <a:xfrm>
                <a:off x="273050" y="4292600"/>
                <a:ext cx="9258300" cy="2227263"/>
              </a:xfrm>
              <a:prstGeom prst="roundRect">
                <a:avLst>
                  <a:gd name="adj" fmla="val 16667"/>
                </a:avLst>
              </a:prstGeom>
              <a:noFill/>
              <a:ln w="9525">
                <a:solidFill>
                  <a:schemeClr val="tx1"/>
                </a:solidFill>
                <a:round/>
                <a:headEnd/>
                <a:tailEnd/>
              </a:ln>
              <a:extLst>
                <a:ext uri="{909E8E84-426E-40dd-AFC4-6F175D3DCCD1}">
                  <a14:hiddenFill xmlns="">
                    <a:solidFill>
                      <a:srgbClr val="FFFFFF"/>
                    </a:solidFill>
                  </a14:hiddenFill>
                </a:ext>
              </a:extLst>
            </p:spPr>
            <p:txBody>
              <a:bodyPr lIns="91431" tIns="45715" rIns="91431" bIns="45715">
                <a:spAutoFit/>
              </a:bodyPr>
              <a:lstStyle/>
              <a:p>
                <a:pPr>
                  <a:spcBef>
                    <a:spcPct val="20000"/>
                  </a:spcBef>
                </a:pPr>
                <a:r>
                  <a:rPr lang="en-US" sz="2400" dirty="0">
                    <a:latin typeface="Calibri" charset="0"/>
                    <a:cs typeface="Calibri" charset="0"/>
                  </a:rPr>
                  <a:t>Retrieval Language </a:t>
                </a:r>
                <a14:m>
                  <m:oMath xmlns:m="http://schemas.openxmlformats.org/officeDocument/2006/math">
                    <m:r>
                      <a:rPr lang="fr-CH" sz="2400" i="1" dirty="0">
                        <a:latin typeface="Cambria Math" panose="02040503050406030204" pitchFamily="18" charset="0"/>
                        <a:ea typeface="Cambria Math" panose="02040503050406030204" pitchFamily="18" charset="0"/>
                      </a:rPr>
                      <m:t>𝑄</m:t>
                    </m:r>
                  </m:oMath>
                </a14:m>
                <a:endParaRPr lang="en-US" sz="2400" dirty="0">
                  <a:latin typeface="Calibri" charset="0"/>
                  <a:cs typeface="Calibri" charset="0"/>
                </a:endParaRPr>
              </a:p>
              <a:p>
                <a:pPr>
                  <a:spcBef>
                    <a:spcPct val="20000"/>
                  </a:spcBef>
                </a:pPr>
                <a:r>
                  <a:rPr lang="en-US" sz="2000" dirty="0">
                    <a:latin typeface="Calibri" charset="0"/>
                    <a:cs typeface="Calibri" charset="0"/>
                  </a:rPr>
                  <a:t>	expr ::= term | (expr) | NOT expr | expr AND expr | expr OR expr</a:t>
                </a:r>
              </a:p>
              <a:p>
                <a:pPr>
                  <a:spcBef>
                    <a:spcPct val="20000"/>
                  </a:spcBef>
                </a:pPr>
                <a:endParaRPr lang="en-US" sz="2000" dirty="0">
                  <a:latin typeface="Calibri" charset="0"/>
                  <a:cs typeface="Calibri" charset="0"/>
                </a:endParaRPr>
              </a:p>
              <a:p>
                <a:pPr>
                  <a:spcBef>
                    <a:spcPct val="20000"/>
                  </a:spcBef>
                </a:pPr>
                <a:r>
                  <a:rPr lang="en-US" sz="2400" dirty="0">
                    <a:latin typeface="Calibri" charset="0"/>
                    <a:cs typeface="Calibri" charset="0"/>
                  </a:rPr>
                  <a:t>Weights for index terms appearing in documents</a:t>
                </a:r>
              </a:p>
              <a:p>
                <a:pPr>
                  <a:spcBef>
                    <a:spcPct val="20000"/>
                  </a:spcBef>
                </a:pP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1</a:t>
                </a:r>
                <a:r>
                  <a:rPr lang="en-US" sz="2000" dirty="0">
                    <a:latin typeface="Calibri" charset="0"/>
                    <a:cs typeface="Calibri" charset="0"/>
                  </a:rPr>
                  <a:t> if </a:t>
                </a:r>
                <a:r>
                  <a:rPr lang="en-US" sz="2000" i="1" dirty="0" err="1">
                    <a:latin typeface="Calibri" charset="0"/>
                    <a:cs typeface="Calibri" charset="0"/>
                  </a:rPr>
                  <a:t>k</a:t>
                </a:r>
                <a:r>
                  <a:rPr lang="en-US" sz="2000" i="1" baseline="-25000" dirty="0" err="1">
                    <a:latin typeface="Calibri" charset="0"/>
                    <a:cs typeface="Calibri" charset="0"/>
                  </a:rPr>
                  <a:t>i</a:t>
                </a:r>
                <a:r>
                  <a:rPr lang="en-US" sz="2000" i="1" dirty="0">
                    <a:latin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cs typeface="Calibri" charset="0"/>
                  </a:rPr>
                  <a:t> </a:t>
                </a:r>
                <a:r>
                  <a:rPr lang="en-US" sz="2000" i="1" dirty="0" err="1">
                    <a:latin typeface="Calibri" charset="0"/>
                    <a:cs typeface="Calibri" charset="0"/>
                  </a:rPr>
                  <a:t>d</a:t>
                </a:r>
                <a:r>
                  <a:rPr lang="en-US" sz="2000" i="1" baseline="-25000" dirty="0" err="1">
                    <a:latin typeface="Calibri" charset="0"/>
                    <a:cs typeface="Calibri" charset="0"/>
                  </a:rPr>
                  <a:t>j</a:t>
                </a:r>
                <a:r>
                  <a:rPr lang="en-US" sz="2000" dirty="0">
                    <a:latin typeface="Calibri" charset="0"/>
                    <a:cs typeface="Calibri" charset="0"/>
                  </a:rPr>
                  <a:t> and </a:t>
                </a:r>
                <a:r>
                  <a:rPr lang="en-US" sz="2000" i="1" dirty="0">
                    <a:latin typeface="Calibri" charset="0"/>
                    <a:cs typeface="Calibri" charset="0"/>
                  </a:rPr>
                  <a:t>0</a:t>
                </a:r>
                <a:r>
                  <a:rPr lang="en-US" sz="2000" dirty="0">
                    <a:latin typeface="Calibri" charset="0"/>
                    <a:cs typeface="Calibri" charset="0"/>
                  </a:rPr>
                  <a:t> otherwise  </a:t>
                </a:r>
              </a:p>
            </p:txBody>
          </p:sp>
        </mc:Choice>
        <mc:Fallback xmlns="">
          <p:sp>
            <p:nvSpPr>
              <p:cNvPr id="66564" name="AutoShape 4"/>
              <p:cNvSpPr>
                <a:spLocks noRot="1" noChangeAspect="1" noMove="1" noResize="1" noEditPoints="1" noAdjustHandles="1" noChangeArrowheads="1" noChangeShapeType="1" noTextEdit="1"/>
              </p:cNvSpPr>
              <p:nvPr/>
            </p:nvSpPr>
            <p:spPr bwMode="auto">
              <a:xfrm>
                <a:off x="273050" y="4292600"/>
                <a:ext cx="9258300" cy="2227263"/>
              </a:xfrm>
              <a:prstGeom prst="roundRect">
                <a:avLst>
                  <a:gd name="adj" fmla="val 16667"/>
                </a:avLst>
              </a:prstGeom>
              <a:blipFill>
                <a:blip r:embed="rId4"/>
                <a:stretch>
                  <a:fillRect/>
                </a:stretch>
              </a:blip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68610"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1: </a:t>
                </a:r>
                <a:br>
                  <a:rPr lang="en-US" sz="2800" dirty="0">
                    <a:latin typeface="Calibri" charset="0"/>
                    <a:ea typeface="ＭＳ Ｐゴシック" charset="0"/>
                  </a:rPr>
                </a:br>
                <a:r>
                  <a:rPr lang="en-US" sz="2800" dirty="0">
                    <a:latin typeface="Calibri" charset="0"/>
                    <a:ea typeface="ＭＳ Ｐゴシック" charset="0"/>
                  </a:rPr>
                  <a:t>Determine the disjunctive normal form of the query </a:t>
                </a:r>
                <a:r>
                  <a:rPr lang="en-US" sz="2800" i="1" dirty="0">
                    <a:latin typeface="Calibri" charset="0"/>
                    <a:ea typeface="ＭＳ Ｐゴシック" charset="0"/>
                  </a:rPr>
                  <a:t>q</a:t>
                </a:r>
              </a:p>
              <a:p>
                <a:pPr lvl="1" eaLnBrk="1" hangingPunct="1"/>
                <a:r>
                  <a:rPr lang="en-US" sz="2000" dirty="0">
                    <a:latin typeface="Calibri" charset="0"/>
                    <a:ea typeface="Calibri" charset="0"/>
                    <a:cs typeface="Calibri" charset="0"/>
                  </a:rPr>
                  <a:t>A disjunction of conjunctions</a:t>
                </a:r>
              </a:p>
              <a:p>
                <a:pPr lvl="1" eaLnBrk="1" hangingPunct="1"/>
                <a:r>
                  <a:rPr lang="en-US" sz="2000" dirty="0">
                    <a:latin typeface="Calibri" charset="0"/>
                    <a:ea typeface="Calibri" charset="0"/>
                    <a:cs typeface="Calibri" charset="0"/>
                  </a:rPr>
                  <a:t>Using </a:t>
                </a:r>
                <a:r>
                  <a:rPr lang="en-US" sz="2000" dirty="0" err="1">
                    <a:latin typeface="Calibri" charset="0"/>
                    <a:ea typeface="Calibri" charset="0"/>
                    <a:cs typeface="Calibri" charset="0"/>
                  </a:rPr>
                  <a:t>distributivity</a:t>
                </a:r>
                <a:r>
                  <a:rPr lang="en-US" sz="2000" dirty="0">
                    <a:latin typeface="Calibri" charset="0"/>
                    <a:ea typeface="Calibri" charset="0"/>
                    <a:cs typeface="Calibri" charset="0"/>
                  </a:rPr>
                  <a:t> and </a:t>
                </a:r>
                <a:r>
                  <a:rPr lang="en-US" sz="2000" dirty="0" err="1">
                    <a:latin typeface="Calibri" charset="0"/>
                    <a:ea typeface="Calibri" charset="0"/>
                    <a:cs typeface="Calibri" charset="0"/>
                  </a:rPr>
                  <a:t>Morgans</a:t>
                </a:r>
                <a:r>
                  <a:rPr lang="en-US" sz="2000" dirty="0">
                    <a:latin typeface="Calibri" charset="0"/>
                    <a:ea typeface="Calibri" charset="0"/>
                    <a:cs typeface="Calibri" charset="0"/>
                  </a:rPr>
                  <a:t> laws, e.g. </a:t>
                </a:r>
                <a:r>
                  <a:rPr lang="en-US" sz="2000" i="1" dirty="0">
                    <a:latin typeface="Calibri" charset="0"/>
                    <a:ea typeface="Calibri" charset="0"/>
                    <a:cs typeface="Calibri" charset="0"/>
                  </a:rPr>
                  <a:t>NOT (s AND 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NOT s OR NOT t</a:t>
                </a:r>
              </a:p>
              <a:p>
                <a:pPr lvl="1" eaLnBrk="1" hangingPunct="1"/>
                <a:r>
                  <a:rPr lang="en-US" sz="2000" dirty="0">
                    <a:latin typeface="Calibri" charset="0"/>
                    <a:ea typeface="Calibri" charset="0"/>
                    <a:cs typeface="Calibri" charset="0"/>
                  </a:rPr>
                  <a:t>Thus</a:t>
                </a:r>
                <a:r>
                  <a:rPr lang="en-US" sz="2000" i="1" dirty="0">
                    <a:latin typeface="Calibri" charset="0"/>
                    <a:ea typeface="Calibri" charset="0"/>
                    <a:cs typeface="Calibri" charset="0"/>
                  </a:rPr>
                  <a:t>  q = ct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OR … OR </a:t>
                </a:r>
                <a:r>
                  <a:rPr lang="en-US" sz="2000" i="1" dirty="0" err="1">
                    <a:latin typeface="Calibri" charset="0"/>
                    <a:ea typeface="Calibri" charset="0"/>
                    <a:cs typeface="Calibri" charset="0"/>
                  </a:rPr>
                  <a:t>ct</a:t>
                </a:r>
                <a:r>
                  <a:rPr lang="en-US" sz="2000" i="1" baseline="-25000" dirty="0" err="1">
                    <a:latin typeface="Calibri" charset="0"/>
                    <a:ea typeface="Calibri" charset="0"/>
                    <a:cs typeface="Calibri" charset="0"/>
                  </a:rPr>
                  <a:t>l</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where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r>
                  <a:rPr lang="en-US" sz="2000" dirty="0">
                    <a:latin typeface="Calibri" charset="0"/>
                    <a:ea typeface="Calibri" charset="0"/>
                    <a:cs typeface="Calibri" charset="0"/>
                  </a:rPr>
                  <a:t> </a:t>
                </a:r>
                <a:r>
                  <a:rPr lang="en-US" sz="2000" i="1" u="sng" dirty="0">
                    <a:latin typeface="Calibri" charset="0"/>
                    <a:ea typeface="Calibri" charset="0"/>
                    <a:cs typeface="Calibri" charset="0"/>
                  </a:rPr>
                  <a:t>t</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 AND … AND </a:t>
                </a:r>
                <a:r>
                  <a:rPr lang="en-US" sz="2000" i="1" u="sng" dirty="0" err="1">
                    <a:latin typeface="Calibri" charset="0"/>
                    <a:ea typeface="Calibri" charset="0"/>
                    <a:cs typeface="Calibri" charset="0"/>
                  </a:rPr>
                  <a:t>t</a:t>
                </a:r>
                <a:r>
                  <a:rPr lang="en-US" sz="2000" i="1" baseline="-25000" dirty="0" err="1">
                    <a:latin typeface="Calibri" charset="0"/>
                    <a:ea typeface="Calibri" charset="0"/>
                    <a:cs typeface="Calibri" charset="0"/>
                  </a:rPr>
                  <a:t>k</a:t>
                </a:r>
                <a:r>
                  <a:rPr lang="en-US" sz="2000" i="1" baseline="-25000" dirty="0">
                    <a:latin typeface="Calibri" charset="0"/>
                    <a:ea typeface="Calibri" charset="0"/>
                    <a:cs typeface="Calibri" charset="0"/>
                  </a:rPr>
                  <a:t>  </a:t>
                </a:r>
                <a:r>
                  <a:rPr lang="en-US" sz="2000" dirty="0">
                    <a:latin typeface="Calibri" charset="0"/>
                    <a:ea typeface="Calibri" charset="0"/>
                    <a:cs typeface="Calibri" charset="0"/>
                  </a:rPr>
                  <a:t>and </a:t>
                </a:r>
                <a:r>
                  <a:rPr lang="en-US" sz="2000" i="1" u="sng" dirty="0">
                    <a:latin typeface="Calibri" charset="0"/>
                    <a:ea typeface="Calibri" charset="0"/>
                    <a:cs typeface="Calibri" charset="0"/>
                  </a:rPr>
                  <a:t>t</a:t>
                </a:r>
                <a:r>
                  <a:rPr lang="en-US" sz="2000" i="1" dirty="0">
                    <a:latin typeface="Calibri" charset="0"/>
                    <a:ea typeface="Calibri" charset="0"/>
                    <a:cs typeface="Calibri" charset="0"/>
                  </a:rPr>
                  <a:t> </a:t>
                </a:r>
                <a14:m>
                  <m:oMath xmlns:m="http://schemas.openxmlformats.org/officeDocument/2006/math">
                    <m:r>
                      <a:rPr lang="en-US" sz="2000" i="1" smtClean="0">
                        <a:latin typeface="Cambria Math" charset="0"/>
                        <a:ea typeface="Cambria Math" charset="0"/>
                        <a:cs typeface="Cambria Math" charset="0"/>
                      </a:rPr>
                      <m:t>∈</m:t>
                    </m:r>
                  </m:oMath>
                </a14:m>
                <a:r>
                  <a:rPr lang="en-US" sz="2000" i="1" dirty="0">
                    <a:latin typeface="Calibri" charset="0"/>
                    <a:ea typeface="Calibri" charset="0"/>
                    <a:cs typeface="Calibri" charset="0"/>
                  </a:rPr>
                  <a:t> {t, NOT t}</a:t>
                </a:r>
                <a:endParaRPr lang="en-US" sz="2000" i="1" baseline="-25000" dirty="0">
                  <a:latin typeface="Calibri" charset="0"/>
                  <a:ea typeface="Calibri" charset="0"/>
                  <a:cs typeface="Calibri" charset="0"/>
                </a:endParaRPr>
              </a:p>
              <a:p>
                <a:pPr marL="0" indent="0" eaLnBrk="1" hangingPunct="1"/>
                <a:endParaRPr lang="en-US" sz="1800" i="1" dirty="0">
                  <a:latin typeface="Calibri" charset="0"/>
                  <a:ea typeface="ＭＳ Ｐゴシック" charset="0"/>
                </a:endParaRPr>
              </a:p>
              <a:p>
                <a:pPr marL="0" indent="0" eaLnBrk="1" hangingPunct="1"/>
                <a:r>
                  <a:rPr lang="en-US" sz="2800" dirty="0">
                    <a:latin typeface="Calibri" charset="0"/>
                    <a:ea typeface="ＭＳ Ｐゴシック" charset="0"/>
                  </a:rPr>
                  <a:t>Step 2: </a:t>
                </a:r>
                <a:br>
                  <a:rPr lang="en-US" sz="2800" dirty="0">
                    <a:latin typeface="Calibri" charset="0"/>
                    <a:ea typeface="ＭＳ Ｐゴシック" charset="0"/>
                  </a:rPr>
                </a:br>
                <a14:m>
                  <m:oMath xmlns:m="http://schemas.openxmlformats.org/officeDocument/2006/math">
                    <m:sSub>
                      <m:sSubPr>
                        <m:ctrlPr>
                          <a:rPr lang="fr-CH" sz="2800" i="1">
                            <a:latin typeface="Cambria Math" panose="02040503050406030204" pitchFamily="18" charset="0"/>
                            <a:ea typeface="Cambria Math" panose="02040503050406030204" pitchFamily="18" charset="0"/>
                            <a:cs typeface="Calibri" charset="0"/>
                          </a:rPr>
                        </m:ctrlPr>
                      </m:sSubPr>
                      <m:e>
                        <m:r>
                          <a:rPr lang="fr-CH" sz="2800" i="1">
                            <a:latin typeface="Cambria Math" panose="02040503050406030204" pitchFamily="18" charset="0"/>
                            <a:ea typeface="Cambria Math" panose="02040503050406030204" pitchFamily="18" charset="0"/>
                            <a:cs typeface="Calibri" charset="0"/>
                          </a:rPr>
                          <m:t>𝑅𝑒𝑝</m:t>
                        </m:r>
                      </m:e>
                      <m:sub>
                        <m:r>
                          <a:rPr lang="fr-CH" sz="2800" b="0" i="1">
                            <a:latin typeface="Cambria Math" panose="02040503050406030204" pitchFamily="18" charset="0"/>
                            <a:ea typeface="Cambria Math" panose="02040503050406030204" pitchFamily="18" charset="0"/>
                            <a:cs typeface="Calibri" charset="0"/>
                          </a:rPr>
                          <m:t>𝑄</m:t>
                        </m:r>
                      </m:sub>
                    </m:sSub>
                    <m:r>
                      <a:rPr lang="fr-CH" sz="2800" b="0" i="1">
                        <a:latin typeface="Cambria Math" panose="02040503050406030204" pitchFamily="18" charset="0"/>
                        <a:ea typeface="Cambria Math" panose="02040503050406030204" pitchFamily="18" charset="0"/>
                        <a:cs typeface="Calibri" charset="0"/>
                      </a:rPr>
                      <m:t>:</m:t>
                    </m:r>
                    <m:r>
                      <a:rPr lang="fr-CH" sz="2800" i="1">
                        <a:latin typeface="Cambria Math" panose="02040503050406030204" pitchFamily="18" charset="0"/>
                        <a:ea typeface="Cambria Math" panose="02040503050406030204" pitchFamily="18" charset="0"/>
                        <a:cs typeface="Calibri" charset="0"/>
                      </a:rPr>
                      <m:t> </m:t>
                    </m:r>
                  </m:oMath>
                </a14:m>
                <a:r>
                  <a:rPr lang="en-US" sz="2800" dirty="0">
                    <a:latin typeface="Calibri" charset="0"/>
                    <a:ea typeface="ＭＳ Ｐゴシック" charset="0"/>
                  </a:rPr>
                  <a:t>For each conjunctive term </a:t>
                </a:r>
                <a:r>
                  <a:rPr lang="en-US" sz="2800" i="1" dirty="0" err="1">
                    <a:latin typeface="Calibri" charset="0"/>
                    <a:ea typeface="ＭＳ Ｐゴシック" charset="0"/>
                  </a:rPr>
                  <a:t>ct</a:t>
                </a:r>
                <a:r>
                  <a:rPr lang="en-US" sz="2800" dirty="0">
                    <a:latin typeface="Calibri" charset="0"/>
                    <a:ea typeface="ＭＳ Ｐゴシック" charset="0"/>
                  </a:rPr>
                  <a:t> create its query weight vector </a:t>
                </a:r>
                <a:r>
                  <a:rPr lang="en-US" sz="2800" i="1" dirty="0" err="1">
                    <a:latin typeface="Calibri" charset="0"/>
                    <a:ea typeface="ＭＳ Ｐゴシック" charset="0"/>
                  </a:rPr>
                  <a:t>vec</a:t>
                </a:r>
                <a:r>
                  <a:rPr lang="en-US" sz="2800" i="1" dirty="0">
                    <a:latin typeface="Calibri" charset="0"/>
                    <a:ea typeface="ＭＳ Ｐゴシック" charset="0"/>
                  </a:rPr>
                  <a:t>(</a:t>
                </a:r>
                <a:r>
                  <a:rPr lang="en-US" sz="2800" i="1" dirty="0" err="1">
                    <a:latin typeface="Calibri" charset="0"/>
                    <a:ea typeface="ＭＳ Ｐゴシック" charset="0"/>
                  </a:rPr>
                  <a:t>ct</a:t>
                </a:r>
                <a:r>
                  <a:rPr lang="en-US" sz="2800" i="1" dirty="0">
                    <a:latin typeface="Calibri" charset="0"/>
                    <a:ea typeface="ＭＳ Ｐゴシック" charset="0"/>
                  </a:rPr>
                  <a:t>)</a:t>
                </a:r>
                <a:endParaRPr lang="en-US" sz="2800" dirty="0">
                  <a:latin typeface="Calibri" charset="0"/>
                  <a:ea typeface="ＭＳ Ｐゴシック" charset="0"/>
                </a:endParaRPr>
              </a:p>
              <a:p>
                <a:pPr lvl="1" eaLnBrk="1" hangingPunct="1"/>
                <a:r>
                  <a:rPr lang="en-US" sz="2000" i="1" dirty="0" err="1">
                    <a:latin typeface="Calibri" charset="0"/>
                    <a:ea typeface="Calibri" charset="0"/>
                    <a:cs typeface="Calibri" charset="0"/>
                  </a:rPr>
                  <a:t>vec</a:t>
                </a:r>
                <a:r>
                  <a:rPr lang="en-US" sz="2000" i="1" dirty="0">
                    <a:latin typeface="Calibri" charset="0"/>
                    <a:ea typeface="Calibri" charset="0"/>
                    <a:cs typeface="Calibri" charset="0"/>
                  </a:rPr>
                  <a:t>(</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)=(w</a:t>
                </a:r>
                <a:r>
                  <a:rPr lang="en-US" sz="2000" i="1" baseline="-25000" dirty="0">
                    <a:latin typeface="Calibri" charset="0"/>
                    <a:ea typeface="Calibri" charset="0"/>
                    <a:cs typeface="Calibri" charset="0"/>
                  </a:rPr>
                  <a:t>1</a:t>
                </a:r>
                <a:r>
                  <a:rPr lang="en-US" sz="2000" i="1" dirty="0">
                    <a:latin typeface="Calibri" charset="0"/>
                    <a:ea typeface="Calibri" charset="0"/>
                    <a:cs typeface="Calibri" charset="0"/>
                  </a:rPr>
                  <a:t>,…,</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m</a:t>
                </a:r>
                <a:r>
                  <a:rPr lang="en-US" sz="2000" i="1" dirty="0">
                    <a:latin typeface="Calibri" charset="0"/>
                    <a:ea typeface="Calibri" charset="0"/>
                    <a:cs typeface="Calibri" charset="0"/>
                  </a:rPr>
                  <a:t>)</a:t>
                </a:r>
                <a:r>
                  <a:rPr lang="en-US" sz="2000" dirty="0">
                    <a:latin typeface="Calibri" charset="0"/>
                    <a:ea typeface="Calibri" charset="0"/>
                    <a:cs typeface="Calibri" charset="0"/>
                  </a:rPr>
                  <a:t> : </a:t>
                </a:r>
                <a:br>
                  <a:rPr lang="en-US" sz="2000" dirty="0">
                    <a:latin typeface="Calibri" charset="0"/>
                    <a:ea typeface="Calibri" charset="0"/>
                    <a:cs typeface="Calibri" charset="0"/>
                  </a:rPr>
                </a:br>
                <a:r>
                  <a:rPr lang="en-US" sz="2000"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-1</a:t>
                </a:r>
                <a:r>
                  <a:rPr lang="en-US" sz="2000" dirty="0">
                    <a:latin typeface="Calibri" charset="0"/>
                    <a:ea typeface="Calibri" charset="0"/>
                    <a:cs typeface="Calibri" charset="0"/>
                  </a:rPr>
                  <a:t> 	if </a:t>
                </a:r>
                <a:r>
                  <a:rPr lang="en-US" sz="2000" i="1" dirty="0">
                    <a:latin typeface="Calibri" charset="0"/>
                    <a:ea typeface="Calibri" charset="0"/>
                    <a:cs typeface="Calibri" charset="0"/>
                  </a:rPr>
                  <a:t>NOT </a:t>
                </a:r>
                <a:r>
                  <a:rPr lang="en-US" sz="2000" i="1" dirty="0" err="1">
                    <a:latin typeface="Calibri" charset="0"/>
                    <a:ea typeface="Calibri" charset="0"/>
                    <a:cs typeface="Calibri" charset="0"/>
                  </a:rPr>
                  <a:t>k</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a:t>
                </a:r>
                <a:r>
                  <a:rPr lang="en-US" sz="2000" dirty="0">
                    <a:latin typeface="Calibri" charset="0"/>
                    <a:ea typeface="Calibri" charset="0"/>
                    <a:cs typeface="Calibri" charset="0"/>
                  </a:rPr>
                  <a:t>occurs in</a:t>
                </a:r>
                <a:r>
                  <a:rPr lang="en-US" sz="2000" i="1" dirty="0">
                    <a:latin typeface="Calibri" charset="0"/>
                    <a:ea typeface="Calibri" charset="0"/>
                    <a:cs typeface="Calibri" charset="0"/>
                  </a:rPr>
                  <a:t> </a:t>
                </a:r>
                <a:r>
                  <a:rPr lang="en-US" sz="2000" i="1" dirty="0" err="1">
                    <a:latin typeface="Calibri" charset="0"/>
                    <a:ea typeface="Calibri" charset="0"/>
                    <a:cs typeface="Calibri" charset="0"/>
                  </a:rPr>
                  <a:t>ct</a:t>
                </a:r>
                <a:r>
                  <a:rPr lang="en-US" sz="2000" i="1" dirty="0">
                    <a:latin typeface="Calibri" charset="0"/>
                    <a:ea typeface="Calibri" charset="0"/>
                    <a:cs typeface="Calibri" charset="0"/>
                  </a:rPr>
                  <a:t> </a:t>
                </a:r>
                <a:br>
                  <a:rPr lang="en-US" sz="2000" i="1" dirty="0">
                    <a:latin typeface="Calibri" charset="0"/>
                    <a:ea typeface="Calibri" charset="0"/>
                    <a:cs typeface="Calibri" charset="0"/>
                  </a:rPr>
                </a:br>
                <a:r>
                  <a:rPr lang="en-US" sz="2000" i="1" dirty="0">
                    <a:latin typeface="Calibri" charset="0"/>
                    <a:ea typeface="Calibri" charset="0"/>
                    <a:cs typeface="Calibri" charset="0"/>
                  </a:rPr>
                  <a:t>		</a:t>
                </a:r>
                <a:r>
                  <a:rPr lang="en-US" sz="2000" i="1" dirty="0" err="1">
                    <a:latin typeface="Calibri" charset="0"/>
                    <a:ea typeface="Calibri" charset="0"/>
                    <a:cs typeface="Calibri" charset="0"/>
                  </a:rPr>
                  <a:t>w</a:t>
                </a:r>
                <a:r>
                  <a:rPr lang="en-US" sz="2000" i="1" baseline="-25000" dirty="0" err="1">
                    <a:latin typeface="Calibri" charset="0"/>
                    <a:ea typeface="Calibri" charset="0"/>
                    <a:cs typeface="Calibri" charset="0"/>
                  </a:rPr>
                  <a:t>i</a:t>
                </a:r>
                <a:r>
                  <a:rPr lang="en-US" sz="2000" i="1" dirty="0">
                    <a:latin typeface="Calibri" charset="0"/>
                    <a:ea typeface="Calibri" charset="0"/>
                    <a:cs typeface="Calibri" charset="0"/>
                  </a:rPr>
                  <a:t> = 0	</a:t>
                </a:r>
                <a:r>
                  <a:rPr lang="en-US" sz="2000" dirty="0">
                    <a:latin typeface="Calibri" charset="0"/>
                    <a:ea typeface="Calibri" charset="0"/>
                    <a:cs typeface="Calibri" charset="0"/>
                  </a:rPr>
                  <a:t>otherwise</a:t>
                </a:r>
                <a:r>
                  <a:rPr lang="en-US" sz="2000" i="1" dirty="0">
                    <a:latin typeface="Calibri" charset="0"/>
                    <a:ea typeface="Calibri" charset="0"/>
                    <a:cs typeface="Calibri" charset="0"/>
                  </a:rPr>
                  <a:t>		</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68610" name="Rectangle 3"/>
              <p:cNvSpPr>
                <a:spLocks noGrp="1" noRot="1" noChangeAspect="1" noMove="1" noResize="1" noEditPoints="1" noAdjustHandles="1" noChangeArrowheads="1" noChangeShapeType="1" noTextEdit="1"/>
              </p:cNvSpPr>
              <p:nvPr>
                <p:ph idx="1"/>
              </p:nvPr>
            </p:nvSpPr>
            <p:spPr>
              <a:blipFill>
                <a:blip r:embed="rId3"/>
                <a:stretch>
                  <a:fillRect l="-1268" t="-1259" b="-2267"/>
                </a:stretch>
              </a:blipFill>
            </p:spPr>
            <p:txBody>
              <a:bodyPr/>
              <a:lstStyle/>
              <a:p>
                <a:r>
                  <a:rPr lang="en-US">
                    <a:noFill/>
                  </a:rPr>
                  <a:t> </a:t>
                </a:r>
              </a:p>
            </p:txBody>
          </p:sp>
        </mc:Fallback>
      </mc:AlternateContent>
      <p:sp>
        <p:nvSpPr>
          <p:cNvPr id="6861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165100" y="304800"/>
            <a:ext cx="9740900" cy="914400"/>
          </a:xfrm>
        </p:spPr>
        <p:txBody>
          <a:bodyPr lIns="92066" tIns="46034" rIns="92066" bIns="46034"/>
          <a:lstStyle/>
          <a:p>
            <a:pPr eaLnBrk="1" hangingPunct="1"/>
            <a:r>
              <a:rPr lang="en-US">
                <a:latin typeface="Calibri" charset="0"/>
                <a:ea typeface="ＭＳ Ｐゴシック" charset="0"/>
              </a:rPr>
              <a:t>"Similarity" Computation in Boolean Retrieval</a:t>
            </a:r>
          </a:p>
        </p:txBody>
      </p:sp>
      <mc:AlternateContent xmlns:mc="http://schemas.openxmlformats.org/markup-compatibility/2006" xmlns:a14="http://schemas.microsoft.com/office/drawing/2010/main">
        <mc:Choice Requires="a14">
          <p:sp>
            <p:nvSpPr>
              <p:cNvPr id="70658"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Step 3: </a:t>
                </a:r>
                <a:br>
                  <a:rPr lang="en-US" sz="2800" dirty="0">
                    <a:latin typeface="Calibri" charset="0"/>
                    <a:ea typeface="ＭＳ Ｐゴシック" charset="0"/>
                  </a:rPr>
                </a:br>
                <a:r>
                  <a:rPr lang="en-US" sz="2800" dirty="0">
                    <a:latin typeface="Calibri" charset="0"/>
                    <a:ea typeface="ＭＳ Ｐゴシック" charset="0"/>
                  </a:rPr>
                  <a:t>If one weight vector of a conjunctive term </a:t>
                </a:r>
                <a:r>
                  <a:rPr lang="en-US" sz="2800" i="1" dirty="0" err="1">
                    <a:latin typeface="Calibri" charset="0"/>
                    <a:ea typeface="ＭＳ Ｐゴシック" charset="0"/>
                  </a:rPr>
                  <a:t>ct</a:t>
                </a:r>
                <a:r>
                  <a:rPr lang="en-US" sz="2800" dirty="0">
                    <a:latin typeface="Calibri" charset="0"/>
                    <a:ea typeface="ＭＳ Ｐゴシック" charset="0"/>
                  </a:rPr>
                  <a:t> in </a:t>
                </a:r>
                <a:r>
                  <a:rPr lang="en-US" sz="2800" i="1" dirty="0">
                    <a:latin typeface="Calibri" charset="0"/>
                    <a:ea typeface="ＭＳ Ｐゴシック" charset="0"/>
                  </a:rPr>
                  <a:t>q</a:t>
                </a:r>
                <a:r>
                  <a:rPr lang="en-US" sz="2800" dirty="0">
                    <a:latin typeface="Calibri" charset="0"/>
                    <a:ea typeface="ＭＳ Ｐゴシック" charset="0"/>
                  </a:rPr>
                  <a:t> matches the document weight vector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(w</a:t>
                </a:r>
                <a:r>
                  <a:rPr lang="en-US" sz="2800" i="1" baseline="-25000" dirty="0">
                    <a:latin typeface="Calibri" charset="0"/>
                    <a:ea typeface="ＭＳ Ｐゴシック" charset="0"/>
                  </a:rPr>
                  <a:t>1j</a:t>
                </a:r>
                <a:r>
                  <a:rPr lang="en-US" sz="2800" i="1" dirty="0">
                    <a:latin typeface="Calibri" charset="0"/>
                    <a:ea typeface="ＭＳ Ｐゴシック" charset="0"/>
                  </a:rPr>
                  <a:t>, …,</a:t>
                </a:r>
                <a:r>
                  <a:rPr lang="en-US" sz="2800" i="1" dirty="0" err="1">
                    <a:latin typeface="Calibri" charset="0"/>
                    <a:ea typeface="ＭＳ Ｐゴシック" charset="0"/>
                  </a:rPr>
                  <a:t>w</a:t>
                </a:r>
                <a:r>
                  <a:rPr lang="en-US" sz="2800" i="1" baseline="-25000" dirty="0" err="1">
                    <a:latin typeface="Calibri" charset="0"/>
                    <a:ea typeface="ＭＳ Ｐゴシック" charset="0"/>
                  </a:rPr>
                  <a:t>mj</a:t>
                </a:r>
                <a:r>
                  <a:rPr lang="en-US" sz="2800" i="1" dirty="0">
                    <a:latin typeface="Calibri" charset="0"/>
                    <a:ea typeface="ＭＳ Ｐゴシック" charset="0"/>
                  </a:rPr>
                  <a:t>)</a:t>
                </a:r>
                <a:r>
                  <a:rPr lang="en-US" sz="2800" dirty="0">
                    <a:latin typeface="Calibri" charset="0"/>
                    <a:ea typeface="ＭＳ Ｐゴシック" charset="0"/>
                  </a:rPr>
                  <a:t> of a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 </a:t>
                </a:r>
                <a:r>
                  <a:rPr lang="en-US" sz="2800" dirty="0">
                    <a:latin typeface="Calibri" charset="0"/>
                    <a:ea typeface="ＭＳ Ｐゴシック" charset="0"/>
                  </a:rPr>
                  <a:t>then the document </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a:t>
                </a:r>
                <a:r>
                  <a:rPr lang="en-US" sz="2800" dirty="0">
                    <a:latin typeface="Calibri" charset="0"/>
                    <a:ea typeface="ＭＳ Ｐゴシック" charset="0"/>
                  </a:rPr>
                  <a:t>is relevant, i.e., </a:t>
                </a:r>
              </a:p>
              <a:p>
                <a:pPr marL="0" indent="0" eaLnBrk="1" hangingPunct="1"/>
                <a:r>
                  <a:rPr lang="en-US" sz="2800" i="1" dirty="0">
                    <a:latin typeface="Calibri" charset="0"/>
                    <a:ea typeface="ＭＳ Ｐゴシック" charset="0"/>
                  </a:rPr>
                  <a:t>sim(</a:t>
                </a:r>
                <a:r>
                  <a:rPr lang="en-US" sz="2800" i="1" dirty="0" err="1">
                    <a:latin typeface="Calibri" charset="0"/>
                    <a:ea typeface="ＭＳ Ｐゴシック" charset="0"/>
                  </a:rPr>
                  <a:t>d</a:t>
                </a:r>
                <a:r>
                  <a:rPr lang="en-US" sz="2800" i="1" baseline="-25000" dirty="0" err="1">
                    <a:latin typeface="Calibri" charset="0"/>
                    <a:ea typeface="ＭＳ Ｐゴシック" charset="0"/>
                  </a:rPr>
                  <a:t>j</a:t>
                </a:r>
                <a:r>
                  <a:rPr lang="en-US" sz="2800" i="1" dirty="0">
                    <a:latin typeface="Calibri" charset="0"/>
                    <a:ea typeface="ＭＳ Ｐゴシック" charset="0"/>
                  </a:rPr>
                  <a:t>, q) = 1</a:t>
                </a:r>
              </a:p>
              <a:p>
                <a:pPr lvl="1" eaLnBrk="1" hangingPunct="1"/>
                <a:r>
                  <a:rPr lang="en-US" sz="2400" i="1" dirty="0" err="1">
                    <a:latin typeface="Calibri" charset="0"/>
                    <a:ea typeface="Calibri" charset="0"/>
                    <a:cs typeface="Calibri" charset="0"/>
                  </a:rPr>
                  <a:t>vec</a:t>
                </a:r>
                <a:r>
                  <a:rPr lang="en-US" sz="2400" i="1" dirty="0">
                    <a:latin typeface="Calibri" charset="0"/>
                    <a:ea typeface="Calibri" charset="0"/>
                    <a:cs typeface="Calibri" charset="0"/>
                  </a:rPr>
                  <a:t>(</a:t>
                </a:r>
                <a:r>
                  <a:rPr lang="en-US" sz="2400" i="1" dirty="0" err="1">
                    <a:latin typeface="Calibri" charset="0"/>
                    <a:ea typeface="Calibri" charset="0"/>
                    <a:cs typeface="Calibri" charset="0"/>
                  </a:rPr>
                  <a:t>ct</a:t>
                </a:r>
                <a:r>
                  <a:rPr lang="en-US" sz="2400" i="1" dirty="0">
                    <a:latin typeface="Calibri" charset="0"/>
                    <a:ea typeface="Calibri" charset="0"/>
                    <a:cs typeface="Calibri" charset="0"/>
                  </a:rPr>
                  <a:t>)</a:t>
                </a:r>
                <a:r>
                  <a:rPr lang="en-US" sz="2400" dirty="0">
                    <a:latin typeface="Calibri" charset="0"/>
                    <a:ea typeface="Calibri" charset="0"/>
                    <a:cs typeface="Calibri" charset="0"/>
                  </a:rPr>
                  <a:t> matches </a:t>
                </a:r>
                <a:r>
                  <a:rPr lang="en-US" sz="2400" i="1" dirty="0" err="1">
                    <a:latin typeface="Calibri" charset="0"/>
                    <a:ea typeface="Calibri" charset="0"/>
                    <a:cs typeface="Calibri" charset="0"/>
                  </a:rPr>
                  <a:t>d</a:t>
                </a:r>
                <a:r>
                  <a:rPr lang="en-US" sz="2400" i="1" baseline="-25000" dirty="0" err="1">
                    <a:latin typeface="Calibri" charset="0"/>
                    <a:ea typeface="Calibri" charset="0"/>
                    <a:cs typeface="Calibri" charset="0"/>
                  </a:rPr>
                  <a:t>j</a:t>
                </a:r>
                <a:r>
                  <a:rPr lang="en-US" sz="2400" dirty="0">
                    <a:latin typeface="Calibri" charset="0"/>
                    <a:ea typeface="Calibri" charset="0"/>
                    <a:cs typeface="Calibri" charset="0"/>
                  </a:rPr>
                  <a:t> if: 	</a:t>
                </a:r>
                <a:br>
                  <a:rPr lang="en-US" sz="2400" dirty="0">
                    <a:latin typeface="Calibri" charset="0"/>
                    <a:ea typeface="Calibri" charset="0"/>
                    <a:cs typeface="Calibri" charset="0"/>
                  </a:rPr>
                </a:br>
                <a:r>
                  <a:rPr lang="en-US" sz="2400"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smtClean="0">
                        <a:latin typeface="Cambria Math" charset="0"/>
                        <a:ea typeface="Cambria Math" charset="0"/>
                        <a:cs typeface="Cambria Math"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br>
                  <a:rPr lang="en-US" sz="2400" i="1" dirty="0">
                    <a:latin typeface="Calibri" charset="0"/>
                    <a:ea typeface="Calibri" charset="0"/>
                    <a:cs typeface="Calibri" charset="0"/>
                  </a:rPr>
                </a:br>
                <a:r>
                  <a:rPr lang="en-US" sz="2400" i="1" dirty="0">
                    <a:latin typeface="Calibri" charset="0"/>
                    <a:ea typeface="Calibri" charset="0"/>
                    <a:cs typeface="Calibri"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-1</a:t>
                </a:r>
                <a:r>
                  <a:rPr lang="en-US" sz="2400" dirty="0">
                    <a:latin typeface="Calibri" charset="0"/>
                    <a:ea typeface="Calibri" charset="0"/>
                    <a:cs typeface="Calibri" charset="0"/>
                  </a:rPr>
                  <a:t> </a:t>
                </a:r>
                <a14:m>
                  <m:oMath xmlns:m="http://schemas.openxmlformats.org/officeDocument/2006/math">
                    <m:r>
                      <a:rPr lang="en-US" sz="2400" i="1" dirty="0" smtClean="0">
                        <a:latin typeface="Cambria Math" charset="0"/>
                        <a:ea typeface="Cambria Math" charset="0"/>
                        <a:cs typeface="Cambria Math" charset="0"/>
                        <a:sym typeface="Symbol" charset="0"/>
                      </a:rPr>
                      <m:t>⋀</m:t>
                    </m:r>
                  </m:oMath>
                </a14:m>
                <a:r>
                  <a:rPr lang="en-US" sz="2400" i="1" dirty="0">
                    <a:latin typeface="Symbol" charset="0"/>
                    <a:ea typeface="Calibri" charset="0"/>
                    <a:cs typeface="Calibri" charset="0"/>
                    <a:sym typeface="Symbol" charset="0"/>
                  </a:rPr>
                  <a:t> </a:t>
                </a:r>
                <a:r>
                  <a:rPr lang="en-US" sz="2400" i="1" dirty="0" err="1">
                    <a:latin typeface="Calibri" charset="0"/>
                    <a:ea typeface="Calibri" charset="0"/>
                    <a:cs typeface="Calibri" charset="0"/>
                  </a:rPr>
                  <a:t>w</a:t>
                </a:r>
                <a:r>
                  <a:rPr lang="en-US" sz="2400" i="1" baseline="-25000" dirty="0" err="1">
                    <a:latin typeface="Calibri" charset="0"/>
                    <a:ea typeface="Calibri" charset="0"/>
                    <a:cs typeface="Calibri" charset="0"/>
                  </a:rPr>
                  <a:t>ij</a:t>
                </a:r>
                <a:r>
                  <a:rPr lang="en-US" sz="2400" i="1" baseline="-25000" dirty="0">
                    <a:latin typeface="Calibri" charset="0"/>
                    <a:ea typeface="Calibri" charset="0"/>
                    <a:cs typeface="Calibri" charset="0"/>
                  </a:rPr>
                  <a:t> </a:t>
                </a:r>
                <a:r>
                  <a:rPr lang="en-US" sz="2400" i="1" dirty="0">
                    <a:latin typeface="Calibri" charset="0"/>
                    <a:ea typeface="Calibri" charset="0"/>
                    <a:cs typeface="Calibri" charset="0"/>
                  </a:rPr>
                  <a:t>= 0</a:t>
                </a:r>
              </a:p>
              <a:p>
                <a:pPr marL="0" indent="0" eaLnBrk="1" hangingPunct="1"/>
                <a:endParaRPr lang="en-US" sz="1800" i="1"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mc:Choice>
        <mc:Fallback xmlns="">
          <p:sp>
            <p:nvSpPr>
              <p:cNvPr id="70658" name="Rectangle 3"/>
              <p:cNvSpPr>
                <a:spLocks noGrp="1" noRot="1" noChangeAspect="1" noMove="1" noResize="1" noEditPoints="1" noAdjustHandles="1" noChangeArrowheads="1" noChangeShapeType="1" noTextEdit="1"/>
              </p:cNvSpPr>
              <p:nvPr>
                <p:ph idx="1"/>
              </p:nvPr>
            </p:nvSpPr>
            <p:spPr>
              <a:blipFill rotWithShape="0">
                <a:blip r:embed="rId3"/>
                <a:stretch>
                  <a:fillRect l="-1423" t="-1091"/>
                </a:stretch>
              </a:blipFill>
            </p:spPr>
            <p:txBody>
              <a:bodyPr/>
              <a:lstStyle/>
              <a:p>
                <a:r>
                  <a:rPr lang="en-US">
                    <a:noFill/>
                  </a:rPr>
                  <a:t> </a:t>
                </a:r>
              </a:p>
            </p:txBody>
          </p:sp>
        </mc:Fallback>
      </mc:AlternateContent>
      <p:sp>
        <p:nvSpPr>
          <p:cNvPr id="7065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72706" name="Rectangle 3"/>
          <p:cNvSpPr>
            <a:spLocks noGrp="1" noChangeArrowheads="1"/>
          </p:cNvSpPr>
          <p:nvPr>
            <p:ph idx="1"/>
          </p:nvPr>
        </p:nvSpPr>
        <p:spPr/>
        <p:txBody>
          <a:bodyPr lIns="92066" tIns="46034" rIns="92066" bIns="46034"/>
          <a:lstStyle/>
          <a:p>
            <a:pPr marL="0" indent="0" eaLnBrk="1" hangingPunct="1"/>
            <a:r>
              <a:rPr lang="en-US" sz="2000" dirty="0">
                <a:latin typeface="Calibri" charset="0"/>
                <a:ea typeface="ＭＳ Ｐゴシック" charset="0"/>
              </a:rPr>
              <a:t>Index terms	</a:t>
            </a:r>
            <a:r>
              <a:rPr lang="en-US" sz="2000" i="1" dirty="0">
                <a:latin typeface="Calibri" charset="0"/>
                <a:ea typeface="ＭＳ Ｐゴシック" charset="0"/>
              </a:rPr>
              <a:t>{application, algorithm, theory}</a:t>
            </a:r>
          </a:p>
          <a:p>
            <a:pPr marL="0" indent="0" eaLnBrk="1" hangingPunct="1"/>
            <a:r>
              <a:rPr lang="en-US" sz="2000" dirty="0">
                <a:latin typeface="Calibri" charset="0"/>
                <a:ea typeface="ＭＳ Ｐゴシック" charset="0"/>
              </a:rPr>
              <a:t>Query	 	"</a:t>
            </a:r>
            <a:r>
              <a:rPr lang="en-US" sz="2000" i="1" dirty="0">
                <a:latin typeface="Calibri" charset="0"/>
                <a:ea typeface="ＭＳ Ｐゴシック" charset="0"/>
              </a:rPr>
              <a:t>application" AND ("algorithm" OR NOT "theory")</a:t>
            </a:r>
          </a:p>
          <a:p>
            <a:pPr marL="0" indent="0" eaLnBrk="1" hangingPunct="1"/>
            <a:endParaRPr lang="en-US" sz="2000" dirty="0">
              <a:latin typeface="Calibri" charset="0"/>
              <a:ea typeface="ＭＳ Ｐゴシック" charset="0"/>
            </a:endParaRPr>
          </a:p>
          <a:p>
            <a:pPr marL="0" indent="0" eaLnBrk="1" hangingPunct="1"/>
            <a:r>
              <a:rPr lang="en-US" sz="2000" dirty="0">
                <a:latin typeface="Calibri" charset="0"/>
                <a:ea typeface="ＭＳ Ｐゴシック" charset="0"/>
              </a:rPr>
              <a:t>Disjunctive normal form of query </a:t>
            </a:r>
            <a:br>
              <a:rPr lang="en-US" sz="2000" dirty="0">
                <a:latin typeface="Calibri" charset="0"/>
                <a:ea typeface="ＭＳ Ｐゴシック" charset="0"/>
              </a:rPr>
            </a:br>
            <a:r>
              <a:rPr lang="en-US" sz="2000" dirty="0">
                <a:latin typeface="Calibri" charset="0"/>
                <a:ea typeface="ＭＳ Ｐゴシック" charset="0"/>
              </a:rPr>
              <a:t>		</a:t>
            </a:r>
            <a:r>
              <a:rPr lang="en-US" sz="2000" i="1" dirty="0">
                <a:latin typeface="Calibri" charset="0"/>
                <a:ea typeface="ＭＳ Ｐゴシック" charset="0"/>
              </a:rPr>
              <a:t>("application" AND "algorithm" AND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"algorithm" AND NOT "theory") OR</a:t>
            </a:r>
          </a:p>
          <a:p>
            <a:pPr marL="0" indent="0" eaLnBrk="1" hangingPunct="1"/>
            <a:r>
              <a:rPr lang="en-US" sz="2000" dirty="0">
                <a:latin typeface="Calibri" charset="0"/>
                <a:ea typeface="ＭＳ Ｐゴシック" charset="0"/>
              </a:rPr>
              <a:t>		</a:t>
            </a:r>
            <a:r>
              <a:rPr lang="en-US" sz="2000" i="1" dirty="0">
                <a:latin typeface="Calibri" charset="0"/>
                <a:ea typeface="ＭＳ Ｐゴシック" charset="0"/>
              </a:rPr>
              <a:t>("application" AND NOT "algorithm" AND NOT "theory")</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Query weight vectors	</a:t>
            </a:r>
            <a:r>
              <a:rPr lang="en-US" sz="2000" i="1" dirty="0">
                <a:latin typeface="Calibri" charset="0"/>
                <a:ea typeface="ＭＳ Ｐゴシック" charset="0"/>
              </a:rPr>
              <a:t>q={(1,1,1), (1,1,-1), (1,-1,-1)}</a:t>
            </a:r>
          </a:p>
          <a:p>
            <a:pPr marL="0" indent="0" eaLnBrk="1" hangingPunct="1"/>
            <a:r>
              <a:rPr lang="en-US" sz="2000" dirty="0">
                <a:latin typeface="Calibri" charset="0"/>
                <a:ea typeface="ＭＳ Ｐゴシック" charset="0"/>
              </a:rPr>
              <a:t>Documents 		</a:t>
            </a:r>
            <a:r>
              <a:rPr lang="en-US" sz="2000" i="1" dirty="0">
                <a:latin typeface="Calibri" charset="0"/>
                <a:ea typeface="ＭＳ Ｐゴシック" charset="0"/>
              </a:rPr>
              <a:t>d</a:t>
            </a:r>
            <a:r>
              <a:rPr lang="en-US" sz="2000" i="1" baseline="-25000" dirty="0">
                <a:latin typeface="Calibri" charset="0"/>
                <a:ea typeface="ＭＳ Ｐゴシック" charset="0"/>
              </a:rPr>
              <a:t>1</a:t>
            </a:r>
            <a:r>
              <a:rPr lang="en-US" sz="2000" i="1" dirty="0">
                <a:latin typeface="Calibri" charset="0"/>
                <a:ea typeface="ＭＳ Ｐゴシック" charset="0"/>
              </a:rPr>
              <a:t>={algorithm, theory, application} 	(1,1,1)</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2</a:t>
            </a:r>
            <a:r>
              <a:rPr lang="en-US" sz="2000" i="1" dirty="0">
                <a:latin typeface="Calibri" charset="0"/>
                <a:ea typeface="ＭＳ Ｐゴシック" charset="0"/>
              </a:rPr>
              <a:t>={algorithm, theory}		(0,1,1)	</a:t>
            </a:r>
            <a:br>
              <a:rPr lang="en-US" sz="2000" i="1" dirty="0">
                <a:latin typeface="Calibri" charset="0"/>
                <a:ea typeface="ＭＳ Ｐゴシック" charset="0"/>
              </a:rPr>
            </a:br>
            <a:r>
              <a:rPr lang="en-US" sz="2000" i="1" dirty="0">
                <a:latin typeface="Calibri" charset="0"/>
                <a:ea typeface="ＭＳ Ｐゴシック" charset="0"/>
              </a:rPr>
              <a:t>			d</a:t>
            </a:r>
            <a:r>
              <a:rPr lang="en-US" sz="2000" i="1" baseline="-25000" dirty="0">
                <a:latin typeface="Calibri" charset="0"/>
                <a:ea typeface="ＭＳ Ｐゴシック" charset="0"/>
              </a:rPr>
              <a:t>3</a:t>
            </a:r>
            <a:r>
              <a:rPr lang="en-US" sz="2000" i="1" dirty="0">
                <a:latin typeface="Calibri" charset="0"/>
                <a:ea typeface="ＭＳ Ｐゴシック" charset="0"/>
              </a:rPr>
              <a:t>={application, algorithm}	(1,1,0)</a:t>
            </a:r>
          </a:p>
          <a:p>
            <a:pPr marL="0" indent="0" eaLnBrk="1" hangingPunct="1"/>
            <a:endParaRPr lang="en-US" sz="2000" i="1" dirty="0">
              <a:latin typeface="Calibri" charset="0"/>
              <a:ea typeface="ＭＳ Ｐゴシック" charset="0"/>
            </a:endParaRPr>
          </a:p>
          <a:p>
            <a:pPr marL="0" indent="0" eaLnBrk="1" hangingPunct="1"/>
            <a:r>
              <a:rPr lang="en-US" sz="2000" dirty="0">
                <a:latin typeface="Calibri" charset="0"/>
                <a:ea typeface="ＭＳ Ｐゴシック" charset="0"/>
              </a:rPr>
              <a:t>Result		</a:t>
            </a:r>
            <a:r>
              <a:rPr lang="en-US" sz="2000" i="1" dirty="0">
                <a:latin typeface="Calibri" charset="0"/>
                <a:ea typeface="ＭＳ Ｐゴシック" charset="0"/>
              </a:rPr>
              <a:t>sim(d</a:t>
            </a:r>
            <a:r>
              <a:rPr lang="en-US" sz="2000" i="1" baseline="-25000" dirty="0">
                <a:latin typeface="Calibri" charset="0"/>
                <a:ea typeface="ＭＳ Ｐゴシック" charset="0"/>
              </a:rPr>
              <a:t>1</a:t>
            </a:r>
            <a:r>
              <a:rPr lang="en-US" sz="2000" i="1" dirty="0">
                <a:latin typeface="Calibri" charset="0"/>
                <a:ea typeface="ＭＳ Ｐゴシック" charset="0"/>
              </a:rPr>
              <a:t>, q) = sim(d</a:t>
            </a:r>
            <a:r>
              <a:rPr lang="en-US" sz="2000" i="1" baseline="-25000" dirty="0">
                <a:latin typeface="Calibri" charset="0"/>
                <a:ea typeface="ＭＳ Ｐゴシック" charset="0"/>
              </a:rPr>
              <a:t>3</a:t>
            </a:r>
            <a:r>
              <a:rPr lang="en-US" sz="2000" i="1" dirty="0">
                <a:latin typeface="Calibri" charset="0"/>
                <a:ea typeface="ＭＳ Ｐゴシック" charset="0"/>
              </a:rPr>
              <a:t>, q) = 1, sim(d</a:t>
            </a:r>
            <a:r>
              <a:rPr lang="en-US" sz="2000" i="1" baseline="-25000" dirty="0">
                <a:latin typeface="Calibri" charset="0"/>
                <a:ea typeface="ＭＳ Ｐゴシック" charset="0"/>
              </a:rPr>
              <a:t>2</a:t>
            </a:r>
            <a:r>
              <a:rPr lang="en-US" sz="2000" i="1" dirty="0">
                <a:latin typeface="Calibri" charset="0"/>
                <a:ea typeface="ＭＳ Ｐゴシック" charset="0"/>
              </a:rPr>
              <a:t>, q) = 0</a:t>
            </a:r>
          </a:p>
        </p:txBody>
      </p:sp>
      <p:sp>
        <p:nvSpPr>
          <p:cNvPr id="727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a:latin typeface="Calibri" charset="0"/>
                <a:ea typeface="ＭＳ Ｐゴシック" charset="0"/>
              </a:rPr>
              <a:t>Overview</a:t>
            </a:r>
          </a:p>
        </p:txBody>
      </p:sp>
      <p:sp>
        <p:nvSpPr>
          <p:cNvPr id="11267" name="Rectangle 3"/>
          <p:cNvSpPr>
            <a:spLocks noGrp="1" noChangeArrowheads="1"/>
          </p:cNvSpPr>
          <p:nvPr>
            <p:ph idx="1"/>
          </p:nvPr>
        </p:nvSpPr>
        <p:spPr/>
        <p:txBody>
          <a:bodyPr/>
          <a:lstStyle/>
          <a:p>
            <a:pPr marL="514350" indent="-514350" eaLnBrk="1" hangingPunct="1">
              <a:buFontTx/>
              <a:buAutoNum type="arabicPeriod"/>
              <a:defRPr/>
            </a:pPr>
            <a:r>
              <a:rPr lang="en-US" sz="2400" dirty="0">
                <a:ea typeface="+mn-ea"/>
              </a:rPr>
              <a:t>Information Retrieval</a:t>
            </a:r>
          </a:p>
          <a:p>
            <a:pPr marL="514350" indent="-514350" eaLnBrk="1" hangingPunct="1">
              <a:buFontTx/>
              <a:buAutoNum type="arabicPeriod"/>
              <a:defRPr/>
            </a:pPr>
            <a:r>
              <a:rPr lang="en-US" sz="2400" dirty="0">
                <a:ea typeface="+mn-ea"/>
              </a:rPr>
              <a:t>Text-Based Information Retrieval</a:t>
            </a:r>
          </a:p>
          <a:p>
            <a:pPr marL="514350" indent="-514350" eaLnBrk="1" hangingPunct="1">
              <a:buFontTx/>
              <a:buAutoNum type="arabicPeriod"/>
              <a:defRPr/>
            </a:pPr>
            <a:r>
              <a:rPr lang="en-US" sz="2400" dirty="0">
                <a:ea typeface="+mn-ea"/>
              </a:rPr>
              <a:t>Vector Space Retrieval</a:t>
            </a:r>
          </a:p>
          <a:p>
            <a:pPr marL="514350" indent="-514350" eaLnBrk="1" hangingPunct="1">
              <a:buFontTx/>
              <a:buAutoNum type="arabicPeriod"/>
              <a:defRPr/>
            </a:pPr>
            <a:r>
              <a:rPr lang="en-US" sz="2400" dirty="0">
                <a:ea typeface="+mn-ea"/>
              </a:rPr>
              <a:t>Evaluating Information Retrieval</a:t>
            </a:r>
          </a:p>
          <a:p>
            <a:pPr marL="514350" indent="-514350" eaLnBrk="1" hangingPunct="1">
              <a:buFontTx/>
              <a:buAutoNum type="arabicPeriod"/>
              <a:defRPr/>
            </a:pPr>
            <a:r>
              <a:rPr lang="en-US" sz="2400" dirty="0"/>
              <a:t>Inverted Index</a:t>
            </a:r>
          </a:p>
          <a:p>
            <a:pPr marL="514350" indent="-514350" eaLnBrk="1" hangingPunct="1">
              <a:buFontTx/>
              <a:buAutoNum type="arabicPeriod"/>
              <a:defRPr/>
            </a:pPr>
            <a:r>
              <a:rPr lang="en-US" sz="2400" dirty="0"/>
              <a:t>Distributed Retrieval</a:t>
            </a:r>
          </a:p>
          <a:p>
            <a:pPr marL="514350" indent="-514350" eaLnBrk="1" hangingPunct="1">
              <a:buFontTx/>
              <a:buAutoNum type="arabicPeriod"/>
              <a:defRPr/>
            </a:pPr>
            <a:r>
              <a:rPr lang="en-US" sz="2400" dirty="0">
                <a:ea typeface="+mn-ea"/>
              </a:rPr>
              <a:t>Query Expansion</a:t>
            </a:r>
          </a:p>
          <a:p>
            <a:pPr marL="514350" indent="-514350" eaLnBrk="1" hangingPunct="1">
              <a:buFontTx/>
              <a:buAutoNum type="arabicPeriod"/>
              <a:defRPr/>
            </a:pPr>
            <a:r>
              <a:rPr lang="en-US" sz="2400" dirty="0"/>
              <a:t>Probabilistic Information Retrieval</a:t>
            </a:r>
          </a:p>
          <a:p>
            <a:pPr marL="514350" indent="-514350" eaLnBrk="1" hangingPunct="1">
              <a:buFontTx/>
              <a:buAutoNum type="arabicPeriod"/>
              <a:defRPr/>
            </a:pPr>
            <a:r>
              <a:rPr lang="en-US" sz="2400" dirty="0">
                <a:ea typeface="+mn-ea"/>
              </a:rPr>
              <a:t>Latent Semantic Indexing</a:t>
            </a:r>
          </a:p>
          <a:p>
            <a:pPr marL="514350" indent="-514350" eaLnBrk="1" hangingPunct="1">
              <a:buFontTx/>
              <a:buAutoNum type="arabicPeriod"/>
              <a:defRPr/>
            </a:pPr>
            <a:r>
              <a:rPr lang="en-US" sz="2400" dirty="0">
                <a:ea typeface="+mn-ea"/>
              </a:rPr>
              <a:t>Word </a:t>
            </a:r>
            <a:r>
              <a:rPr lang="en-US" sz="2400" dirty="0" err="1">
                <a:ea typeface="+mn-ea"/>
              </a:rPr>
              <a:t>Embeddings</a:t>
            </a:r>
            <a:endParaRPr lang="en-US" sz="2400" dirty="0">
              <a:ea typeface="+mn-ea"/>
            </a:endParaRPr>
          </a:p>
          <a:p>
            <a:pPr marL="514350" indent="-514350" eaLnBrk="1" hangingPunct="1">
              <a:buFontTx/>
              <a:buAutoNum type="arabicPeriod"/>
              <a:defRPr/>
            </a:pPr>
            <a:r>
              <a:rPr lang="en-US" sz="2400" dirty="0">
                <a:ea typeface="+mn-ea"/>
              </a:rPr>
              <a:t>Link-Based Ranking</a:t>
            </a:r>
          </a:p>
        </p:txBody>
      </p:sp>
      <p:sp>
        <p:nvSpPr>
          <p:cNvPr id="2150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charset="0"/>
                <a:ea typeface="ＭＳ Ｐゴシック" charset="0"/>
              </a:rPr>
              <a:t>3. Vector Space Retrieval</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028407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Vector Space Retrieval</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Limitations of Boolean Retrieval</a:t>
            </a:r>
          </a:p>
          <a:p>
            <a:pPr lvl="1" eaLnBrk="1" hangingPunct="1">
              <a:lnSpc>
                <a:spcPct val="90000"/>
              </a:lnSpc>
            </a:pPr>
            <a:r>
              <a:rPr lang="en-US" sz="2400" dirty="0">
                <a:latin typeface="Calibri" charset="0"/>
                <a:ea typeface="Calibri" charset="0"/>
                <a:cs typeface="Calibri" charset="0"/>
              </a:rPr>
              <a:t>No ranking: problems with handling large result sets</a:t>
            </a:r>
          </a:p>
          <a:p>
            <a:pPr lvl="1" eaLnBrk="1" hangingPunct="1">
              <a:lnSpc>
                <a:spcPct val="90000"/>
              </a:lnSpc>
            </a:pPr>
            <a:r>
              <a:rPr lang="en-US" sz="2400" dirty="0">
                <a:latin typeface="Calibri" charset="0"/>
                <a:ea typeface="Calibri" charset="0"/>
                <a:cs typeface="Calibri" charset="0"/>
              </a:rPr>
              <a:t>Queries are difficult to formulate</a:t>
            </a:r>
          </a:p>
          <a:p>
            <a:pPr lvl="1" eaLnBrk="1" hangingPunct="1">
              <a:lnSpc>
                <a:spcPct val="90000"/>
              </a:lnSpc>
            </a:pPr>
            <a:r>
              <a:rPr lang="en-US" sz="2400" dirty="0">
                <a:latin typeface="Calibri" charset="0"/>
                <a:ea typeface="Calibri" charset="0"/>
                <a:cs typeface="Calibri" charset="0"/>
              </a:rPr>
              <a:t>No tolerance for errors</a:t>
            </a:r>
          </a:p>
          <a:p>
            <a:pPr lvl="1" eaLnBrk="1" hangingPunct="1">
              <a:lnSpc>
                <a:spcPct val="90000"/>
              </a:lnSpc>
            </a:pPr>
            <a:r>
              <a:rPr lang="en-US" sz="2400" dirty="0">
                <a:latin typeface="Calibri" charset="0"/>
                <a:ea typeface="Calibri" charset="0"/>
                <a:cs typeface="Calibri" charset="0"/>
              </a:rPr>
              <a:t>Queries either return far too many results, or none</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Key Idea of Vector Space Retrieval </a:t>
            </a:r>
          </a:p>
          <a:p>
            <a:pPr lvl="1" eaLnBrk="1" hangingPunct="1">
              <a:lnSpc>
                <a:spcPct val="90000"/>
              </a:lnSpc>
            </a:pPr>
            <a:r>
              <a:rPr lang="en-US" sz="2400" dirty="0">
                <a:latin typeface="Calibri" charset="0"/>
                <a:ea typeface="Calibri" charset="0"/>
                <a:cs typeface="Calibri" charset="0"/>
              </a:rPr>
              <a:t>Use “free text” queries</a:t>
            </a:r>
          </a:p>
          <a:p>
            <a:pPr lvl="1" eaLnBrk="1" hangingPunct="1">
              <a:lnSpc>
                <a:spcPct val="90000"/>
              </a:lnSpc>
            </a:pPr>
            <a:r>
              <a:rPr lang="en-US" sz="2400" dirty="0">
                <a:latin typeface="Calibri" charset="0"/>
                <a:ea typeface="Calibri" charset="0"/>
                <a:cs typeface="Calibri" charset="0"/>
              </a:rPr>
              <a:t>represent both the document and the query by a weight vector in the m-dimensional keyword space assigning non-binary weights</a:t>
            </a:r>
          </a:p>
          <a:p>
            <a:pPr lvl="1" eaLnBrk="1" hangingPunct="1">
              <a:lnSpc>
                <a:spcPct val="90000"/>
              </a:lnSpc>
            </a:pPr>
            <a:r>
              <a:rPr lang="en-US" sz="2400" dirty="0">
                <a:latin typeface="Calibri" charset="0"/>
                <a:ea typeface="Calibri" charset="0"/>
                <a:cs typeface="Calibri" charset="0"/>
              </a:rPr>
              <a:t>determine their distance in the m-dimensional keyword space</a:t>
            </a:r>
          </a:p>
        </p:txBody>
      </p:sp>
      <p:sp>
        <p:nvSpPr>
          <p:cNvPr id="7577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03">
                                            <p:txEl>
                                              <p:pRg st="3" end="3"/>
                                            </p:txEl>
                                          </p:spTgt>
                                        </p:tgtEl>
                                        <p:attrNameLst>
                                          <p:attrName>style.visibility</p:attrName>
                                        </p:attrNameLst>
                                      </p:cBhvr>
                                      <p:to>
                                        <p:strVal val="visible"/>
                                      </p:to>
                                    </p:set>
                                    <p:animEffect transition="in" filter="blinds(horizontal)">
                                      <p:cBhvr>
                                        <p:cTn id="16" dur="500"/>
                                        <p:tgtEl>
                                          <p:spTgt spid="5120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9" dur="500"/>
                                        <p:tgtEl>
                                          <p:spTgt spid="5120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1203">
                                            <p:txEl>
                                              <p:pRg st="8" end="8"/>
                                            </p:txEl>
                                          </p:spTgt>
                                        </p:tgtEl>
                                        <p:attrNameLst>
                                          <p:attrName>style.visibility</p:attrName>
                                        </p:attrNameLst>
                                      </p:cBhvr>
                                      <p:to>
                                        <p:strVal val="visible"/>
                                      </p:to>
                                    </p:set>
                                    <p:animEffect transition="in" filter="blinds(horizontal)">
                                      <p:cBhvr>
                                        <p:cTn id="30" dur="500"/>
                                        <p:tgtEl>
                                          <p:spTgt spid="51203">
                                            <p:txEl>
                                              <p:pRg st="8" end="8"/>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03">
                                            <p:txEl>
                                              <p:pRg st="9" end="9"/>
                                            </p:txEl>
                                          </p:spTgt>
                                        </p:tgtEl>
                                        <p:attrNameLst>
                                          <p:attrName>style.visibility</p:attrName>
                                        </p:attrNameLst>
                                      </p:cBhvr>
                                      <p:to>
                                        <p:strVal val="visible"/>
                                      </p:to>
                                    </p:set>
                                    <p:animEffect transition="in" filter="blinds(horizontal)">
                                      <p:cBhvr>
                                        <p:cTn id="33" dur="500"/>
                                        <p:tgtEl>
                                          <p:spTgt spid="5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165099" y="304800"/>
            <a:ext cx="9453563" cy="914400"/>
          </a:xfrm>
        </p:spPr>
        <p:txBody>
          <a:bodyPr lIns="92066" tIns="46034" rIns="92066" bIns="46034"/>
          <a:lstStyle/>
          <a:p>
            <a:pPr eaLnBrk="1" hangingPunct="1"/>
            <a:r>
              <a:rPr lang="en-US">
                <a:latin typeface="Calibri" charset="0"/>
                <a:ea typeface="ＭＳ Ｐゴシック" charset="0"/>
              </a:rPr>
              <a:t>Similarity Computation in Vector Space Retrieval</a:t>
            </a:r>
          </a:p>
        </p:txBody>
      </p:sp>
      <mc:AlternateContent xmlns:mc="http://schemas.openxmlformats.org/markup-compatibility/2006" xmlns:a14="http://schemas.microsoft.com/office/drawing/2010/main">
        <mc:Choice Requires="a14">
          <p:sp>
            <p:nvSpPr>
              <p:cNvPr id="79874" name="Rectangle 3"/>
              <p:cNvSpPr>
                <a:spLocks noGrp="1" noChangeArrowheads="1"/>
              </p:cNvSpPr>
              <p:nvPr>
                <p:ph idx="1"/>
              </p:nvPr>
            </p:nvSpPr>
            <p:spPr>
              <a:xfrm>
                <a:off x="895350" y="5373688"/>
                <a:ext cx="5448300" cy="504825"/>
              </a:xfrm>
            </p:spPr>
            <p:txBody>
              <a:bodyPr lIns="92066" tIns="46034" rIns="92066" bIns="46034"/>
              <a:lstStyle/>
              <a:p>
                <a:pPr marL="0" indent="0" eaLnBrk="1" hangingPunct="1"/>
                <a:r>
                  <a:rPr lang="en-US" sz="1800" dirty="0">
                    <a:latin typeface="Calibri" charset="0"/>
                    <a:ea typeface="ＭＳ Ｐゴシック" charset="0"/>
                  </a:rPr>
                  <a:t>Since  </a:t>
                </a:r>
                <a:r>
                  <a:rPr lang="en-US" sz="1800" i="1" dirty="0" err="1">
                    <a:latin typeface="Calibri" charset="0"/>
                    <a:ea typeface="ＭＳ Ｐゴシック" charset="0"/>
                  </a:rPr>
                  <a:t>w</a:t>
                </a:r>
                <a:r>
                  <a:rPr lang="en-US" sz="1800" i="1" baseline="-25000" dirty="0" err="1">
                    <a:latin typeface="Calibri" charset="0"/>
                    <a:ea typeface="ＭＳ Ｐゴシック" charset="0"/>
                  </a:rPr>
                  <a:t>ij</a:t>
                </a:r>
                <a:r>
                  <a:rPr lang="en-US" sz="1800" i="1" dirty="0">
                    <a:latin typeface="Calibri" charset="0"/>
                    <a:ea typeface="ＭＳ Ｐゴシック" charset="0"/>
                  </a:rPr>
                  <a:t> &gt; 0  </a:t>
                </a:r>
                <a:r>
                  <a:rPr lang="en-US" sz="1800" dirty="0">
                    <a:latin typeface="Calibri" charset="0"/>
                    <a:ea typeface="ＭＳ Ｐゴシック" charset="0"/>
                  </a:rPr>
                  <a:t>and  </a:t>
                </a:r>
                <a:r>
                  <a:rPr lang="en-US" sz="1800" i="1" dirty="0" err="1">
                    <a:latin typeface="Calibri" charset="0"/>
                    <a:ea typeface="ＭＳ Ｐゴシック" charset="0"/>
                  </a:rPr>
                  <a:t>w</a:t>
                </a:r>
                <a:r>
                  <a:rPr lang="en-US" sz="1800" i="1" baseline="-25000" dirty="0" err="1">
                    <a:latin typeface="Calibri" charset="0"/>
                    <a:ea typeface="ＭＳ Ｐゴシック" charset="0"/>
                  </a:rPr>
                  <a:t>iq</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0,  0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sim(q, </a:t>
                </a:r>
                <a:r>
                  <a:rPr lang="en-US" sz="1800" i="1" dirty="0" err="1">
                    <a:latin typeface="Calibri" charset="0"/>
                    <a:ea typeface="ＭＳ Ｐゴシック" charset="0"/>
                  </a:rPr>
                  <a:t>d</a:t>
                </a:r>
                <a:r>
                  <a:rPr lang="en-US" sz="1800" i="1" baseline="-25000" dirty="0" err="1">
                    <a:latin typeface="Calibri" charset="0"/>
                    <a:ea typeface="ＭＳ Ｐゴシック" charset="0"/>
                  </a:rPr>
                  <a:t>j</a:t>
                </a:r>
                <a:r>
                  <a:rPr lang="en-US" sz="1800" i="1" dirty="0">
                    <a:latin typeface="Calibri" charset="0"/>
                    <a:ea typeface="ＭＳ Ｐゴシック" charset="0"/>
                  </a:rPr>
                  <a:t>) </a:t>
                </a:r>
                <a14:m>
                  <m:oMath xmlns:m="http://schemas.openxmlformats.org/officeDocument/2006/math">
                    <m:r>
                      <a:rPr lang="en-US" sz="1800" i="1" smtClean="0">
                        <a:latin typeface="Cambria Math" charset="0"/>
                        <a:ea typeface="Cambria Math" charset="0"/>
                        <a:cs typeface="Cambria Math" charset="0"/>
                      </a:rPr>
                      <m:t>≤</m:t>
                    </m:r>
                  </m:oMath>
                </a14:m>
                <a:r>
                  <a:rPr lang="en-US" sz="1800" i="1" dirty="0">
                    <a:latin typeface="Calibri" charset="0"/>
                    <a:ea typeface="ＭＳ Ｐゴシック" charset="0"/>
                  </a:rPr>
                  <a:t> 1</a:t>
                </a:r>
              </a:p>
            </p:txBody>
          </p:sp>
        </mc:Choice>
        <mc:Fallback xmlns="">
          <p:sp>
            <p:nvSpPr>
              <p:cNvPr id="79874" name="Rectangle 3"/>
              <p:cNvSpPr>
                <a:spLocks noGrp="1" noRot="1" noChangeAspect="1" noMove="1" noResize="1" noEditPoints="1" noAdjustHandles="1" noChangeArrowheads="1" noChangeShapeType="1" noTextEdit="1"/>
              </p:cNvSpPr>
              <p:nvPr>
                <p:ph idx="1"/>
              </p:nvPr>
            </p:nvSpPr>
            <p:spPr>
              <a:xfrm>
                <a:off x="895350" y="5373688"/>
                <a:ext cx="5448300" cy="504825"/>
              </a:xfrm>
              <a:blipFill rotWithShape="0">
                <a:blip r:embed="rId4"/>
                <a:stretch>
                  <a:fillRect l="-1007" t="-7317"/>
                </a:stretch>
              </a:blipFill>
            </p:spPr>
            <p:txBody>
              <a:bodyPr/>
              <a:lstStyle/>
              <a:p>
                <a:r>
                  <a:rPr lang="en-US">
                    <a:noFill/>
                  </a:rPr>
                  <a:t> </a:t>
                </a:r>
              </a:p>
            </p:txBody>
          </p:sp>
        </mc:Fallback>
      </mc:AlternateContent>
      <p:sp>
        <p:nvSpPr>
          <p:cNvPr id="7987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pSp>
        <p:nvGrpSpPr>
          <p:cNvPr id="79876" name="Group 14"/>
          <p:cNvGrpSpPr>
            <a:grpSpLocks/>
          </p:cNvGrpSpPr>
          <p:nvPr/>
        </p:nvGrpSpPr>
        <p:grpSpPr bwMode="auto">
          <a:xfrm>
            <a:off x="6622522" y="2565400"/>
            <a:ext cx="2996140" cy="2244725"/>
            <a:chOff x="3629" y="1776"/>
            <a:chExt cx="1742" cy="1414"/>
          </a:xfrm>
        </p:grpSpPr>
        <p:sp>
          <p:nvSpPr>
            <p:cNvPr id="79879" name="Freeform 4"/>
            <p:cNvSpPr>
              <a:spLocks/>
            </p:cNvSpPr>
            <p:nvPr/>
          </p:nvSpPr>
          <p:spPr bwMode="auto">
            <a:xfrm>
              <a:off x="3879" y="2931"/>
              <a:ext cx="1441" cy="1"/>
            </a:xfrm>
            <a:custGeom>
              <a:avLst/>
              <a:gdLst>
                <a:gd name="T0" fmla="*/ 0 w 1441"/>
                <a:gd name="T1" fmla="*/ 0 h 1"/>
                <a:gd name="T2" fmla="*/ 1440 w 1441"/>
                <a:gd name="T3" fmla="*/ 0 h 1"/>
                <a:gd name="T4" fmla="*/ 0 60000 65536"/>
                <a:gd name="T5" fmla="*/ 0 60000 65536"/>
                <a:gd name="T6" fmla="*/ 0 w 1441"/>
                <a:gd name="T7" fmla="*/ 0 h 1"/>
                <a:gd name="T8" fmla="*/ 1441 w 1441"/>
                <a:gd name="T9" fmla="*/ 1 h 1"/>
              </a:gdLst>
              <a:ahLst/>
              <a:cxnLst>
                <a:cxn ang="T4">
                  <a:pos x="T0" y="T1"/>
                </a:cxn>
                <a:cxn ang="T5">
                  <a:pos x="T2" y="T3"/>
                </a:cxn>
              </a:cxnLst>
              <a:rect l="T6" t="T7" r="T8" b="T9"/>
              <a:pathLst>
                <a:path w="1441" h="1">
                  <a:moveTo>
                    <a:pt x="0" y="0"/>
                  </a:moveTo>
                  <a:lnTo>
                    <a:pt x="144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0" name="Freeform 5"/>
            <p:cNvSpPr>
              <a:spLocks/>
            </p:cNvSpPr>
            <p:nvPr/>
          </p:nvSpPr>
          <p:spPr bwMode="auto">
            <a:xfrm>
              <a:off x="3879" y="1827"/>
              <a:ext cx="1" cy="1105"/>
            </a:xfrm>
            <a:custGeom>
              <a:avLst/>
              <a:gdLst>
                <a:gd name="T0" fmla="*/ 0 w 1"/>
                <a:gd name="T1" fmla="*/ 1104 h 1105"/>
                <a:gd name="T2" fmla="*/ 0 w 1"/>
                <a:gd name="T3" fmla="*/ 0 h 1105"/>
                <a:gd name="T4" fmla="*/ 0 60000 65536"/>
                <a:gd name="T5" fmla="*/ 0 60000 65536"/>
                <a:gd name="T6" fmla="*/ 0 w 1"/>
                <a:gd name="T7" fmla="*/ 0 h 1105"/>
                <a:gd name="T8" fmla="*/ 1 w 1"/>
                <a:gd name="T9" fmla="*/ 1105 h 1105"/>
              </a:gdLst>
              <a:ahLst/>
              <a:cxnLst>
                <a:cxn ang="T4">
                  <a:pos x="T0" y="T1"/>
                </a:cxn>
                <a:cxn ang="T5">
                  <a:pos x="T2" y="T3"/>
                </a:cxn>
              </a:cxnLst>
              <a:rect l="T6" t="T7" r="T8" b="T9"/>
              <a:pathLst>
                <a:path w="1" h="1105">
                  <a:moveTo>
                    <a:pt x="0" y="1104"/>
                  </a:moveTo>
                  <a:lnTo>
                    <a:pt x="0" y="0"/>
                  </a:lnTo>
                </a:path>
              </a:pathLst>
            </a:custGeom>
            <a:noFill/>
            <a:ln w="12700" cap="rnd">
              <a:solidFill>
                <a:srgbClr val="00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1" name="Freeform 6"/>
            <p:cNvSpPr>
              <a:spLocks/>
            </p:cNvSpPr>
            <p:nvPr/>
          </p:nvSpPr>
          <p:spPr bwMode="auto">
            <a:xfrm>
              <a:off x="3879" y="2643"/>
              <a:ext cx="1057" cy="289"/>
            </a:xfrm>
            <a:custGeom>
              <a:avLst/>
              <a:gdLst>
                <a:gd name="T0" fmla="*/ 0 w 1057"/>
                <a:gd name="T1" fmla="*/ 288 h 289"/>
                <a:gd name="T2" fmla="*/ 1056 w 1057"/>
                <a:gd name="T3" fmla="*/ 0 h 289"/>
                <a:gd name="T4" fmla="*/ 0 60000 65536"/>
                <a:gd name="T5" fmla="*/ 0 60000 65536"/>
                <a:gd name="T6" fmla="*/ 0 w 1057"/>
                <a:gd name="T7" fmla="*/ 0 h 289"/>
                <a:gd name="T8" fmla="*/ 1057 w 1057"/>
                <a:gd name="T9" fmla="*/ 289 h 289"/>
              </a:gdLst>
              <a:ahLst/>
              <a:cxnLst>
                <a:cxn ang="T4">
                  <a:pos x="T0" y="T1"/>
                </a:cxn>
                <a:cxn ang="T5">
                  <a:pos x="T2" y="T3"/>
                </a:cxn>
              </a:cxnLst>
              <a:rect l="T6" t="T7" r="T8" b="T9"/>
              <a:pathLst>
                <a:path w="1057" h="289">
                  <a:moveTo>
                    <a:pt x="0" y="288"/>
                  </a:moveTo>
                  <a:lnTo>
                    <a:pt x="1056" y="0"/>
                  </a:lnTo>
                </a:path>
              </a:pathLst>
            </a:custGeom>
            <a:noFill/>
            <a:ln w="25400" cap="rnd">
              <a:solidFill>
                <a:schemeClr val="tx1"/>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2" name="Freeform 7"/>
            <p:cNvSpPr>
              <a:spLocks/>
            </p:cNvSpPr>
            <p:nvPr/>
          </p:nvSpPr>
          <p:spPr bwMode="auto">
            <a:xfrm>
              <a:off x="3879" y="2115"/>
              <a:ext cx="625" cy="817"/>
            </a:xfrm>
            <a:custGeom>
              <a:avLst/>
              <a:gdLst>
                <a:gd name="T0" fmla="*/ 0 w 625"/>
                <a:gd name="T1" fmla="*/ 816 h 817"/>
                <a:gd name="T2" fmla="*/ 624 w 625"/>
                <a:gd name="T3" fmla="*/ 0 h 817"/>
                <a:gd name="T4" fmla="*/ 0 60000 65536"/>
                <a:gd name="T5" fmla="*/ 0 60000 65536"/>
                <a:gd name="T6" fmla="*/ 0 w 625"/>
                <a:gd name="T7" fmla="*/ 0 h 817"/>
                <a:gd name="T8" fmla="*/ 625 w 625"/>
                <a:gd name="T9" fmla="*/ 817 h 817"/>
              </a:gdLst>
              <a:ahLst/>
              <a:cxnLst>
                <a:cxn ang="T4">
                  <a:pos x="T0" y="T1"/>
                </a:cxn>
                <a:cxn ang="T5">
                  <a:pos x="T2" y="T3"/>
                </a:cxn>
              </a:cxnLst>
              <a:rect l="T6" t="T7" r="T8" b="T9"/>
              <a:pathLst>
                <a:path w="625" h="817">
                  <a:moveTo>
                    <a:pt x="0" y="816"/>
                  </a:moveTo>
                  <a:lnTo>
                    <a:pt x="624" y="0"/>
                  </a:lnTo>
                </a:path>
              </a:pathLst>
            </a:custGeom>
            <a:noFill/>
            <a:ln w="25400" cap="rnd">
              <a:solidFill>
                <a:srgbClr val="FF0000"/>
              </a:solidFill>
              <a:round/>
              <a:headEnd type="none" w="sm" len="sm"/>
              <a:tailEnd type="stealth"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883" name="Rectangle 8"/>
            <p:cNvSpPr>
              <a:spLocks noChangeArrowheads="1"/>
            </p:cNvSpPr>
            <p:nvPr/>
          </p:nvSpPr>
          <p:spPr bwMode="auto">
            <a:xfrm>
              <a:off x="4263" y="1920"/>
              <a:ext cx="193"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err="1">
                  <a:solidFill>
                    <a:srgbClr val="FF0000"/>
                  </a:solidFill>
                  <a:latin typeface="Calibri" panose="020F0502020204030204" pitchFamily="34" charset="0"/>
                  <a:cs typeface="Calibri" panose="020F0502020204030204" pitchFamily="34" charset="0"/>
                </a:rPr>
                <a:t>d</a:t>
              </a:r>
              <a:r>
                <a:rPr lang="en-US" sz="1600" b="1" baseline="-25000" dirty="0" err="1">
                  <a:solidFill>
                    <a:srgbClr val="FF0000"/>
                  </a:solidFill>
                  <a:latin typeface="Calibri" panose="020F0502020204030204" pitchFamily="34" charset="0"/>
                  <a:cs typeface="Calibri" panose="020F0502020204030204" pitchFamily="34" charset="0"/>
                </a:rPr>
                <a:t>j</a:t>
              </a:r>
              <a:endParaRPr lang="en-US" sz="1600" b="1" baseline="-25000" dirty="0">
                <a:solidFill>
                  <a:srgbClr val="FF0000"/>
                </a:solidFill>
                <a:latin typeface="Calibri" panose="020F0502020204030204" pitchFamily="34" charset="0"/>
                <a:cs typeface="Calibri" panose="020F0502020204030204" pitchFamily="34" charset="0"/>
              </a:endParaRPr>
            </a:p>
          </p:txBody>
        </p:sp>
        <p:sp>
          <p:nvSpPr>
            <p:cNvPr id="79884" name="Rectangle 9"/>
            <p:cNvSpPr>
              <a:spLocks noChangeArrowheads="1"/>
            </p:cNvSpPr>
            <p:nvPr/>
          </p:nvSpPr>
          <p:spPr bwMode="auto">
            <a:xfrm>
              <a:off x="4839" y="2640"/>
              <a:ext cx="172"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1600" b="1" dirty="0">
                  <a:latin typeface="Calibri" panose="020F0502020204030204" pitchFamily="34" charset="0"/>
                  <a:cs typeface="Calibri" panose="020F0502020204030204" pitchFamily="34" charset="0"/>
                </a:rPr>
                <a:t>q</a:t>
              </a:r>
            </a:p>
          </p:txBody>
        </p:sp>
        <p:sp>
          <p:nvSpPr>
            <p:cNvPr id="79885" name="Freeform 10"/>
            <p:cNvSpPr>
              <a:spLocks/>
            </p:cNvSpPr>
            <p:nvPr/>
          </p:nvSpPr>
          <p:spPr bwMode="auto">
            <a:xfrm>
              <a:off x="4167" y="2547"/>
              <a:ext cx="97" cy="283"/>
            </a:xfrm>
            <a:custGeom>
              <a:avLst/>
              <a:gdLst>
                <a:gd name="T0" fmla="*/ 0 w 97"/>
                <a:gd name="T1" fmla="*/ 0 h 283"/>
                <a:gd name="T2" fmla="*/ 20 w 97"/>
                <a:gd name="T3" fmla="*/ 2 h 283"/>
                <a:gd name="T4" fmla="*/ 38 w 97"/>
                <a:gd name="T5" fmla="*/ 8 h 283"/>
                <a:gd name="T6" fmla="*/ 54 w 97"/>
                <a:gd name="T7" fmla="*/ 17 h 283"/>
                <a:gd name="T8" fmla="*/ 68 w 97"/>
                <a:gd name="T9" fmla="*/ 30 h 283"/>
                <a:gd name="T10" fmla="*/ 80 w 97"/>
                <a:gd name="T11" fmla="*/ 45 h 283"/>
                <a:gd name="T12" fmla="*/ 89 w 97"/>
                <a:gd name="T13" fmla="*/ 62 h 283"/>
                <a:gd name="T14" fmla="*/ 94 w 97"/>
                <a:gd name="T15" fmla="*/ 81 h 283"/>
                <a:gd name="T16" fmla="*/ 96 w 97"/>
                <a:gd name="T17" fmla="*/ 101 h 283"/>
                <a:gd name="T18" fmla="*/ 96 w 97"/>
                <a:gd name="T19" fmla="*/ 159 h 283"/>
                <a:gd name="T20" fmla="*/ 95 w 97"/>
                <a:gd name="T21" fmla="*/ 174 h 283"/>
                <a:gd name="T22" fmla="*/ 92 w 97"/>
                <a:gd name="T23" fmla="*/ 190 h 283"/>
                <a:gd name="T24" fmla="*/ 86 w 97"/>
                <a:gd name="T25" fmla="*/ 204 h 283"/>
                <a:gd name="T26" fmla="*/ 79 w 97"/>
                <a:gd name="T27" fmla="*/ 217 h 283"/>
                <a:gd name="T28" fmla="*/ 69 w 97"/>
                <a:gd name="T29" fmla="*/ 229 h 283"/>
                <a:gd name="T30" fmla="*/ 58 w 97"/>
                <a:gd name="T31" fmla="*/ 239 h 283"/>
                <a:gd name="T32" fmla="*/ 46 w 97"/>
                <a:gd name="T33" fmla="*/ 247 h 283"/>
                <a:gd name="T34" fmla="*/ 32 w 97"/>
                <a:gd name="T35" fmla="*/ 254 h 283"/>
                <a:gd name="T36" fmla="*/ 32 w 97"/>
                <a:gd name="T37" fmla="*/ 282 h 283"/>
                <a:gd name="T38" fmla="*/ 0 w 97"/>
                <a:gd name="T39" fmla="*/ 231 h 283"/>
                <a:gd name="T40" fmla="*/ 32 w 97"/>
                <a:gd name="T41" fmla="*/ 167 h 283"/>
                <a:gd name="T42" fmla="*/ 32 w 97"/>
                <a:gd name="T43" fmla="*/ 196 h 283"/>
                <a:gd name="T44" fmla="*/ 53 w 97"/>
                <a:gd name="T45" fmla="*/ 186 h 283"/>
                <a:gd name="T46" fmla="*/ 70 w 97"/>
                <a:gd name="T47" fmla="*/ 171 h 283"/>
                <a:gd name="T48" fmla="*/ 83 w 97"/>
                <a:gd name="T49" fmla="*/ 152 h 283"/>
                <a:gd name="T50" fmla="*/ 92 w 97"/>
                <a:gd name="T51" fmla="*/ 130 h 283"/>
                <a:gd name="T52" fmla="*/ 92 w 97"/>
                <a:gd name="T53" fmla="*/ 130 h 283"/>
                <a:gd name="T54" fmla="*/ 86 w 97"/>
                <a:gd name="T55" fmla="*/ 115 h 283"/>
                <a:gd name="T56" fmla="*/ 79 w 97"/>
                <a:gd name="T57" fmla="*/ 101 h 283"/>
                <a:gd name="T58" fmla="*/ 69 w 97"/>
                <a:gd name="T59" fmla="*/ 88 h 283"/>
                <a:gd name="T60" fmla="*/ 58 w 97"/>
                <a:gd name="T61" fmla="*/ 78 h 283"/>
                <a:gd name="T62" fmla="*/ 45 w 97"/>
                <a:gd name="T63" fmla="*/ 69 h 283"/>
                <a:gd name="T64" fmla="*/ 31 w 97"/>
                <a:gd name="T65" fmla="*/ 63 h 283"/>
                <a:gd name="T66" fmla="*/ 16 w 97"/>
                <a:gd name="T67" fmla="*/ 59 h 283"/>
                <a:gd name="T68" fmla="*/ 0 w 97"/>
                <a:gd name="T69" fmla="*/ 58 h 28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7"/>
                <a:gd name="T106" fmla="*/ 0 h 283"/>
                <a:gd name="T107" fmla="*/ 97 w 97"/>
                <a:gd name="T108" fmla="*/ 283 h 28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7" h="283">
                  <a:moveTo>
                    <a:pt x="0" y="0"/>
                  </a:moveTo>
                  <a:lnTo>
                    <a:pt x="20" y="2"/>
                  </a:lnTo>
                  <a:lnTo>
                    <a:pt x="38" y="8"/>
                  </a:lnTo>
                  <a:lnTo>
                    <a:pt x="54" y="17"/>
                  </a:lnTo>
                  <a:lnTo>
                    <a:pt x="68" y="30"/>
                  </a:lnTo>
                  <a:lnTo>
                    <a:pt x="80" y="45"/>
                  </a:lnTo>
                  <a:lnTo>
                    <a:pt x="89" y="62"/>
                  </a:lnTo>
                  <a:lnTo>
                    <a:pt x="94" y="81"/>
                  </a:lnTo>
                  <a:lnTo>
                    <a:pt x="96" y="101"/>
                  </a:lnTo>
                  <a:lnTo>
                    <a:pt x="96" y="159"/>
                  </a:lnTo>
                  <a:lnTo>
                    <a:pt x="95" y="174"/>
                  </a:lnTo>
                  <a:lnTo>
                    <a:pt x="92" y="190"/>
                  </a:lnTo>
                  <a:lnTo>
                    <a:pt x="86" y="204"/>
                  </a:lnTo>
                  <a:lnTo>
                    <a:pt x="79" y="217"/>
                  </a:lnTo>
                  <a:lnTo>
                    <a:pt x="69" y="229"/>
                  </a:lnTo>
                  <a:lnTo>
                    <a:pt x="58" y="239"/>
                  </a:lnTo>
                  <a:lnTo>
                    <a:pt x="46" y="247"/>
                  </a:lnTo>
                  <a:lnTo>
                    <a:pt x="32" y="254"/>
                  </a:lnTo>
                  <a:lnTo>
                    <a:pt x="32" y="282"/>
                  </a:lnTo>
                  <a:lnTo>
                    <a:pt x="0" y="231"/>
                  </a:lnTo>
                  <a:lnTo>
                    <a:pt x="32" y="167"/>
                  </a:lnTo>
                  <a:lnTo>
                    <a:pt x="32" y="196"/>
                  </a:lnTo>
                  <a:lnTo>
                    <a:pt x="53" y="186"/>
                  </a:lnTo>
                  <a:lnTo>
                    <a:pt x="70" y="171"/>
                  </a:lnTo>
                  <a:lnTo>
                    <a:pt x="83" y="152"/>
                  </a:lnTo>
                  <a:lnTo>
                    <a:pt x="92" y="130"/>
                  </a:lnTo>
                  <a:lnTo>
                    <a:pt x="86" y="115"/>
                  </a:lnTo>
                  <a:lnTo>
                    <a:pt x="79" y="101"/>
                  </a:lnTo>
                  <a:lnTo>
                    <a:pt x="69" y="88"/>
                  </a:lnTo>
                  <a:lnTo>
                    <a:pt x="58" y="78"/>
                  </a:lnTo>
                  <a:lnTo>
                    <a:pt x="45" y="69"/>
                  </a:lnTo>
                  <a:lnTo>
                    <a:pt x="31" y="63"/>
                  </a:lnTo>
                  <a:lnTo>
                    <a:pt x="16" y="59"/>
                  </a:lnTo>
                  <a:lnTo>
                    <a:pt x="0" y="58"/>
                  </a:lnTo>
                </a:path>
              </a:pathLst>
            </a:custGeom>
            <a:solidFill>
              <a:schemeClr val="tx2"/>
            </a:solidFill>
            <a:ln w="12700" cap="rnd">
              <a:solidFill>
                <a:schemeClr val="tx1"/>
              </a:solidFill>
              <a:round/>
              <a:headEnd type="none" w="sm" len="sm"/>
              <a:tailEnd type="none" w="sm" len="sm"/>
            </a:ln>
          </p:spPr>
          <p:txBody>
            <a:bodyPr/>
            <a:lstStyle/>
            <a:p>
              <a:endParaRPr lang="en-US"/>
            </a:p>
          </p:txBody>
        </p:sp>
        <p:sp>
          <p:nvSpPr>
            <p:cNvPr id="79886" name="Rectangle 11"/>
            <p:cNvSpPr>
              <a:spLocks noChangeArrowheads="1"/>
            </p:cNvSpPr>
            <p:nvPr/>
          </p:nvSpPr>
          <p:spPr bwMode="auto">
            <a:xfrm>
              <a:off x="4263" y="2451"/>
              <a:ext cx="24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2400">
                  <a:solidFill>
                    <a:schemeClr val="tx2"/>
                  </a:solidFill>
                  <a:latin typeface="Symbol" charset="0"/>
                  <a:cs typeface="Calibri" charset="0"/>
                </a:rPr>
                <a:t>Q</a:t>
              </a:r>
            </a:p>
          </p:txBody>
        </p:sp>
        <p:sp>
          <p:nvSpPr>
            <p:cNvPr id="79887" name="Rectangle 12"/>
            <p:cNvSpPr>
              <a:spLocks noChangeArrowheads="1"/>
            </p:cNvSpPr>
            <p:nvPr/>
          </p:nvSpPr>
          <p:spPr bwMode="auto">
            <a:xfrm>
              <a:off x="3629" y="1776"/>
              <a:ext cx="20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a:latin typeface="Calibri" panose="020F0502020204030204" pitchFamily="34" charset="0"/>
                  <a:cs typeface="Calibri" panose="020F0502020204030204" pitchFamily="34" charset="0"/>
                </a:rPr>
                <a:t>k</a:t>
              </a:r>
              <a:r>
                <a:rPr lang="en-US" sz="1600" b="1" baseline="-25000">
                  <a:latin typeface="Calibri" panose="020F0502020204030204" pitchFamily="34" charset="0"/>
                  <a:cs typeface="Calibri" panose="020F0502020204030204" pitchFamily="34" charset="0"/>
                </a:rPr>
                <a:t>1</a:t>
              </a:r>
            </a:p>
          </p:txBody>
        </p:sp>
        <p:sp>
          <p:nvSpPr>
            <p:cNvPr id="79888" name="Rectangle 13"/>
            <p:cNvSpPr>
              <a:spLocks noChangeArrowheads="1"/>
            </p:cNvSpPr>
            <p:nvPr/>
          </p:nvSpPr>
          <p:spPr bwMode="auto">
            <a:xfrm>
              <a:off x="5136" y="2976"/>
              <a:ext cx="235"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sz="1600" b="1" dirty="0">
                  <a:latin typeface="Calibri" panose="020F0502020204030204" pitchFamily="34" charset="0"/>
                  <a:cs typeface="Calibri" panose="020F0502020204030204" pitchFamily="34" charset="0"/>
                </a:rPr>
                <a:t>k</a:t>
              </a:r>
              <a:r>
                <a:rPr lang="en-US" sz="1600" b="1" baseline="-25000" dirty="0">
                  <a:latin typeface="Calibri" panose="020F0502020204030204" pitchFamily="34" charset="0"/>
                  <a:cs typeface="Calibri" panose="020F0502020204030204" pitchFamily="34" charset="0"/>
                </a:rPr>
                <a:t>m</a:t>
              </a:r>
            </a:p>
          </p:txBody>
        </p:sp>
      </p:grpSp>
      <p:graphicFrame>
        <p:nvGraphicFramePr>
          <p:cNvPr id="79877" name="Object 65"/>
          <p:cNvGraphicFramePr>
            <a:graphicFrameLocks/>
          </p:cNvGraphicFramePr>
          <p:nvPr/>
        </p:nvGraphicFramePr>
        <p:xfrm>
          <a:off x="1050925" y="1666875"/>
          <a:ext cx="4813300" cy="3714750"/>
        </p:xfrm>
        <a:graphic>
          <a:graphicData uri="http://schemas.openxmlformats.org/presentationml/2006/ole">
            <mc:AlternateContent xmlns:mc="http://schemas.openxmlformats.org/markup-compatibility/2006">
              <mc:Choice xmlns:v="urn:schemas-microsoft-com:vml" Requires="v">
                <p:oleObj spid="_x0000_s80065" name="Equation" r:id="rId5" imgW="2527300" imgH="1917700" progId="Equation.3">
                  <p:embed/>
                </p:oleObj>
              </mc:Choice>
              <mc:Fallback>
                <p:oleObj name="Equation" r:id="rId5" imgW="2527300" imgH="1917700" progId="Equation.3">
                  <p:embed/>
                  <p:pic>
                    <p:nvPicPr>
                      <p:cNvPr id="0" name="Object 6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5" y="1666875"/>
                        <a:ext cx="4813300" cy="3714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8" name="AutoShape 17"/>
          <p:cNvSpPr>
            <a:spLocks noChangeArrowheads="1"/>
          </p:cNvSpPr>
          <p:nvPr/>
        </p:nvSpPr>
        <p:spPr bwMode="auto">
          <a:xfrm>
            <a:off x="615950" y="1628775"/>
            <a:ext cx="5710238" cy="417195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a:p>
            <a:endParaRPr lang="en-US">
              <a:cs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Vector Space Retrieval - Properties</a:t>
            </a:r>
          </a:p>
        </p:txBody>
      </p:sp>
      <p:sp>
        <p:nvSpPr>
          <p:cNvPr id="51203" name="Rectangle 3"/>
          <p:cNvSpPr>
            <a:spLocks noGrp="1" noChangeArrowheads="1"/>
          </p:cNvSpPr>
          <p:nvPr>
            <p:ph idx="1"/>
          </p:nvPr>
        </p:nvSpPr>
        <p:spPr/>
        <p:txBody>
          <a:bodyPr lIns="92066" tIns="46034" rIns="92066" bIns="46034"/>
          <a:lstStyle/>
          <a:p>
            <a:pPr marL="0" indent="0" eaLnBrk="1" hangingPunct="1">
              <a:lnSpc>
                <a:spcPct val="90000"/>
              </a:lnSpc>
            </a:pPr>
            <a:r>
              <a:rPr lang="en-US" sz="2800" dirty="0">
                <a:latin typeface="Calibri" charset="0"/>
                <a:ea typeface="ＭＳ Ｐゴシック" charset="0"/>
              </a:rPr>
              <a:t>Properties</a:t>
            </a:r>
          </a:p>
          <a:p>
            <a:pPr lvl="1" eaLnBrk="1" hangingPunct="1">
              <a:lnSpc>
                <a:spcPct val="90000"/>
              </a:lnSpc>
            </a:pPr>
            <a:r>
              <a:rPr lang="en-US" sz="2400" dirty="0">
                <a:latin typeface="Calibri" charset="0"/>
                <a:ea typeface="Calibri" charset="0"/>
                <a:cs typeface="Calibri" charset="0"/>
              </a:rPr>
              <a:t>Ranking of documents according to similarity value</a:t>
            </a:r>
          </a:p>
          <a:p>
            <a:pPr lvl="1" eaLnBrk="1" hangingPunct="1">
              <a:lnSpc>
                <a:spcPct val="90000"/>
              </a:lnSpc>
            </a:pPr>
            <a:r>
              <a:rPr lang="en-US" sz="2400" dirty="0">
                <a:latin typeface="Calibri" charset="0"/>
                <a:ea typeface="Calibri" charset="0"/>
                <a:cs typeface="Calibri" charset="0"/>
              </a:rPr>
              <a:t>Documents can be retrieved even if they don</a:t>
            </a:r>
            <a:r>
              <a:rPr lang="fr-CH" sz="2400" dirty="0">
                <a:latin typeface="Calibri" charset="0"/>
                <a:ea typeface="ＭＳ Ｐゴシック" charset="0"/>
                <a:cs typeface="ＭＳ Ｐゴシック" charset="0"/>
              </a:rPr>
              <a:t>’</a:t>
            </a:r>
            <a:r>
              <a:rPr lang="en-US" altLang="ja-JP" sz="2400" dirty="0">
                <a:latin typeface="Calibri" charset="0"/>
                <a:ea typeface="ＭＳ Ｐゴシック" charset="0"/>
                <a:cs typeface="ＭＳ Ｐゴシック" charset="0"/>
              </a:rPr>
              <a:t>t contain some query keyword</a:t>
            </a:r>
          </a:p>
          <a:p>
            <a:pPr marL="0" indent="0" eaLnBrk="1" hangingPunct="1">
              <a:lnSpc>
                <a:spcPct val="90000"/>
              </a:lnSpc>
            </a:pPr>
            <a:endParaRPr lang="en-US" sz="1800" dirty="0">
              <a:latin typeface="Calibri" charset="0"/>
              <a:ea typeface="ＭＳ Ｐゴシック" charset="0"/>
            </a:endParaRPr>
          </a:p>
          <a:p>
            <a:pPr marL="0" indent="0" eaLnBrk="1" hangingPunct="1">
              <a:lnSpc>
                <a:spcPct val="90000"/>
              </a:lnSpc>
            </a:pPr>
            <a:r>
              <a:rPr lang="en-US" sz="2800" dirty="0">
                <a:latin typeface="Calibri" charset="0"/>
                <a:ea typeface="ＭＳ Ｐゴシック" charset="0"/>
              </a:rPr>
              <a:t>Today</a:t>
            </a:r>
            <a:r>
              <a:rPr lang="fr-CH" sz="2800" dirty="0">
                <a:latin typeface="Calibri" charset="0"/>
                <a:ea typeface="ＭＳ Ｐゴシック" charset="0"/>
              </a:rPr>
              <a:t>’</a:t>
            </a:r>
            <a:r>
              <a:rPr lang="en-US" altLang="ja-JP" sz="2800" dirty="0">
                <a:latin typeface="Calibri" charset="0"/>
                <a:ea typeface="ＭＳ Ｐゴシック" charset="0"/>
              </a:rPr>
              <a:t>s standard text retrieval technique </a:t>
            </a:r>
          </a:p>
          <a:p>
            <a:pPr lvl="1" eaLnBrk="1" hangingPunct="1">
              <a:lnSpc>
                <a:spcPct val="90000"/>
              </a:lnSpc>
            </a:pPr>
            <a:r>
              <a:rPr lang="en-US" sz="2400" dirty="0">
                <a:latin typeface="Calibri" charset="0"/>
                <a:ea typeface="Calibri" charset="0"/>
                <a:cs typeface="Calibri" charset="0"/>
              </a:rPr>
              <a:t>Web Search Engines</a:t>
            </a:r>
          </a:p>
          <a:p>
            <a:pPr lvl="1" eaLnBrk="1" hangingPunct="1">
              <a:lnSpc>
                <a:spcPct val="90000"/>
              </a:lnSpc>
            </a:pPr>
            <a:r>
              <a:rPr lang="en-US" sz="2400" dirty="0">
                <a:latin typeface="Calibri" charset="0"/>
                <a:ea typeface="Calibri" charset="0"/>
                <a:cs typeface="Calibri" charset="0"/>
              </a:rPr>
              <a:t>The vector model is the basis of most search engines, however they do not rely on it exclusively</a:t>
            </a:r>
          </a:p>
          <a:p>
            <a:pPr lvl="1" eaLnBrk="1" hangingPunct="1">
              <a:lnSpc>
                <a:spcPct val="90000"/>
              </a:lnSpc>
            </a:pPr>
            <a:r>
              <a:rPr lang="en-US" sz="2400" dirty="0">
                <a:latin typeface="Calibri" charset="0"/>
                <a:ea typeface="Calibri" charset="0"/>
                <a:cs typeface="Calibri" charset="0"/>
              </a:rPr>
              <a:t>It is simple and fast to compute</a:t>
            </a:r>
          </a:p>
          <a:p>
            <a:pPr marL="0" indent="0" eaLnBrk="1" hangingPunct="1">
              <a:lnSpc>
                <a:spcPct val="90000"/>
              </a:lnSpc>
              <a:buFontTx/>
              <a:buChar char="–"/>
            </a:pPr>
            <a:endParaRPr lang="en-US" sz="1600" dirty="0">
              <a:latin typeface="Calibri" charset="0"/>
              <a:ea typeface="ＭＳ Ｐゴシック" charset="0"/>
            </a:endParaRPr>
          </a:p>
        </p:txBody>
      </p:sp>
      <p:sp>
        <p:nvSpPr>
          <p:cNvPr id="7782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blinds(horizontal)">
                                      <p:cBhvr>
                                        <p:cTn id="7" dur="500"/>
                                        <p:tgtEl>
                                          <p:spTgt spid="5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03">
                                            <p:txEl>
                                              <p:pRg st="1" end="1"/>
                                            </p:txEl>
                                          </p:spTgt>
                                        </p:tgtEl>
                                        <p:attrNameLst>
                                          <p:attrName>style.visibility</p:attrName>
                                        </p:attrNameLst>
                                      </p:cBhvr>
                                      <p:to>
                                        <p:strVal val="visible"/>
                                      </p:to>
                                    </p:set>
                                    <p:animEffect transition="in" filter="blinds(horizontal)">
                                      <p:cBhvr>
                                        <p:cTn id="10" dur="500"/>
                                        <p:tgtEl>
                                          <p:spTgt spid="5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Effect transition="in" filter="blinds(horizontal)">
                                      <p:cBhvr>
                                        <p:cTn id="13" dur="500"/>
                                        <p:tgtEl>
                                          <p:spTgt spid="512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1203">
                                            <p:txEl>
                                              <p:pRg st="4" end="4"/>
                                            </p:txEl>
                                          </p:spTgt>
                                        </p:tgtEl>
                                        <p:attrNameLst>
                                          <p:attrName>style.visibility</p:attrName>
                                        </p:attrNameLst>
                                      </p:cBhvr>
                                      <p:to>
                                        <p:strVal val="visible"/>
                                      </p:to>
                                    </p:set>
                                    <p:animEffect transition="in" filter="blinds(horizontal)">
                                      <p:cBhvr>
                                        <p:cTn id="18" dur="500"/>
                                        <p:tgtEl>
                                          <p:spTgt spid="5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3">
                                            <p:txEl>
                                              <p:pRg st="5" end="5"/>
                                            </p:txEl>
                                          </p:spTgt>
                                        </p:tgtEl>
                                        <p:attrNameLst>
                                          <p:attrName>style.visibility</p:attrName>
                                        </p:attrNameLst>
                                      </p:cBhvr>
                                      <p:to>
                                        <p:strVal val="visible"/>
                                      </p:to>
                                    </p:set>
                                    <p:animEffect transition="in" filter="blinds(horizontal)">
                                      <p:cBhvr>
                                        <p:cTn id="21" dur="500"/>
                                        <p:tgtEl>
                                          <p:spTgt spid="5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03">
                                            <p:txEl>
                                              <p:pRg st="6" end="6"/>
                                            </p:txEl>
                                          </p:spTgt>
                                        </p:tgtEl>
                                        <p:attrNameLst>
                                          <p:attrName>style.visibility</p:attrName>
                                        </p:attrNameLst>
                                      </p:cBhvr>
                                      <p:to>
                                        <p:strVal val="visible"/>
                                      </p:to>
                                    </p:set>
                                    <p:animEffect transition="in" filter="blinds(horizontal)">
                                      <p:cBhvr>
                                        <p:cTn id="24" dur="500"/>
                                        <p:tgtEl>
                                          <p:spTgt spid="5120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3">
                                            <p:txEl>
                                              <p:pRg st="7" end="7"/>
                                            </p:txEl>
                                          </p:spTgt>
                                        </p:tgtEl>
                                        <p:attrNameLst>
                                          <p:attrName>style.visibility</p:attrName>
                                        </p:attrNameLst>
                                      </p:cBhvr>
                                      <p:to>
                                        <p:strVal val="visible"/>
                                      </p:to>
                                    </p:set>
                                    <p:animEffect transition="in" filter="blinds(horizontal)">
                                      <p:cBhvr>
                                        <p:cTn id="27" dur="500"/>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192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1923" name="Line 4"/>
          <p:cNvSpPr>
            <a:spLocks noChangeShapeType="1"/>
          </p:cNvSpPr>
          <p:nvPr/>
        </p:nvSpPr>
        <p:spPr bwMode="auto">
          <a:xfrm>
            <a:off x="3275013" y="5508625"/>
            <a:ext cx="3900487"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4" name="Line 5"/>
          <p:cNvSpPr>
            <a:spLocks noChangeShapeType="1"/>
          </p:cNvSpPr>
          <p:nvPr/>
        </p:nvSpPr>
        <p:spPr bwMode="auto">
          <a:xfrm flipV="1">
            <a:off x="3275013" y="1908175"/>
            <a:ext cx="0" cy="360045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5" name="Rectangle 7"/>
          <p:cNvSpPr>
            <a:spLocks noChangeArrowheads="1"/>
          </p:cNvSpPr>
          <p:nvPr/>
        </p:nvSpPr>
        <p:spPr bwMode="auto">
          <a:xfrm>
            <a:off x="6130925" y="5661025"/>
            <a:ext cx="2141538"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(1, 0)</a:t>
            </a:r>
            <a:br>
              <a:rPr lang="en-US" sz="2000">
                <a:latin typeface="Calibri" charset="0"/>
                <a:cs typeface="Calibri" charset="0"/>
              </a:rPr>
            </a:br>
            <a:r>
              <a:rPr lang="en-US" sz="2000">
                <a:latin typeface="Calibri" charset="0"/>
                <a:cs typeface="Calibri" charset="0"/>
              </a:rPr>
              <a:t>(B17)</a:t>
            </a:r>
          </a:p>
        </p:txBody>
      </p:sp>
      <p:sp>
        <p:nvSpPr>
          <p:cNvPr id="81926" name="Rectangle 8"/>
          <p:cNvSpPr>
            <a:spLocks noChangeArrowheads="1"/>
          </p:cNvSpPr>
          <p:nvPr/>
        </p:nvSpPr>
        <p:spPr bwMode="auto">
          <a:xfrm>
            <a:off x="947738" y="1339850"/>
            <a:ext cx="209867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p>
          <a:p>
            <a:pPr algn="ctr"/>
            <a:r>
              <a:rPr lang="en-US" sz="2000">
                <a:latin typeface="Calibri" charset="0"/>
                <a:cs typeface="Calibri" charset="0"/>
              </a:rPr>
              <a:t>"algorithms" (0, 1)</a:t>
            </a:r>
            <a:br>
              <a:rPr lang="en-US" sz="2000">
                <a:latin typeface="Calibri" charset="0"/>
                <a:cs typeface="Calibri" charset="0"/>
              </a:rPr>
            </a:br>
            <a:r>
              <a:rPr lang="en-US" sz="2000">
                <a:latin typeface="Calibri" charset="0"/>
                <a:cs typeface="Calibri" charset="0"/>
              </a:rPr>
              <a:t>(B5, B7) </a:t>
            </a:r>
          </a:p>
        </p:txBody>
      </p:sp>
      <p:sp>
        <p:nvSpPr>
          <p:cNvPr id="81927" name="Line 9"/>
          <p:cNvSpPr>
            <a:spLocks noChangeShapeType="1"/>
          </p:cNvSpPr>
          <p:nvPr/>
        </p:nvSpPr>
        <p:spPr bwMode="auto">
          <a:xfrm flipV="1">
            <a:off x="3275013" y="1916113"/>
            <a:ext cx="3897312" cy="3592512"/>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28" name="Rectangle 10"/>
          <p:cNvSpPr>
            <a:spLocks noChangeArrowheads="1"/>
          </p:cNvSpPr>
          <p:nvPr/>
        </p:nvSpPr>
        <p:spPr bwMode="auto">
          <a:xfrm>
            <a:off x="4554538" y="908050"/>
            <a:ext cx="3251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query vector: </a:t>
            </a:r>
            <a:br>
              <a:rPr lang="en-US" sz="2000">
                <a:latin typeface="Calibri" charset="0"/>
                <a:cs typeface="Calibri" charset="0"/>
              </a:rPr>
            </a:br>
            <a:r>
              <a:rPr lang="en-US" sz="2000">
                <a:latin typeface="Calibri" charset="0"/>
                <a:cs typeface="Calibri" charset="0"/>
              </a:rPr>
              <a:t>"application algorithms" (1,1)</a:t>
            </a:r>
          </a:p>
        </p:txBody>
      </p:sp>
      <p:sp>
        <p:nvSpPr>
          <p:cNvPr id="81929" name="Line 12"/>
          <p:cNvSpPr>
            <a:spLocks noChangeShapeType="1"/>
          </p:cNvSpPr>
          <p:nvPr/>
        </p:nvSpPr>
        <p:spPr bwMode="auto">
          <a:xfrm flipH="1" flipV="1">
            <a:off x="5221288" y="3787775"/>
            <a:ext cx="1873250" cy="1727200"/>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0" name="Line 13"/>
          <p:cNvSpPr>
            <a:spLocks noChangeShapeType="1"/>
          </p:cNvSpPr>
          <p:nvPr/>
        </p:nvSpPr>
        <p:spPr bwMode="auto">
          <a:xfrm>
            <a:off x="3273425" y="1914525"/>
            <a:ext cx="1870075" cy="1801813"/>
          </a:xfrm>
          <a:prstGeom prst="line">
            <a:avLst/>
          </a:prstGeom>
          <a:noFill/>
          <a:ln w="12700">
            <a:solidFill>
              <a:schemeClr val="tx1"/>
            </a:solidFill>
            <a:prstDash val="dash"/>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sp>
        <p:nvSpPr>
          <p:cNvPr id="81931" name="Oval 14"/>
          <p:cNvSpPr>
            <a:spLocks noChangeArrowheads="1"/>
          </p:cNvSpPr>
          <p:nvPr/>
        </p:nvSpPr>
        <p:spPr bwMode="auto">
          <a:xfrm>
            <a:off x="7172325" y="1627188"/>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2" name="Oval 15"/>
          <p:cNvSpPr>
            <a:spLocks noChangeArrowheads="1"/>
          </p:cNvSpPr>
          <p:nvPr/>
        </p:nvSpPr>
        <p:spPr bwMode="auto">
          <a:xfrm>
            <a:off x="3116263" y="1627188"/>
            <a:ext cx="312737"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3" name="Oval 16"/>
          <p:cNvSpPr>
            <a:spLocks noChangeArrowheads="1"/>
          </p:cNvSpPr>
          <p:nvPr/>
        </p:nvSpPr>
        <p:spPr bwMode="auto">
          <a:xfrm>
            <a:off x="7172325" y="5372100"/>
            <a:ext cx="312738" cy="288925"/>
          </a:xfrm>
          <a:prstGeom prst="ellipse">
            <a:avLst/>
          </a:prstGeom>
          <a:solidFill>
            <a:schemeClr val="tx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81934" name="Line 17"/>
          <p:cNvSpPr>
            <a:spLocks noChangeShapeType="1"/>
          </p:cNvSpPr>
          <p:nvPr/>
        </p:nvSpPr>
        <p:spPr bwMode="auto">
          <a:xfrm flipV="1">
            <a:off x="3349625" y="1924050"/>
            <a:ext cx="3897313" cy="3592513"/>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lIns="91431" tIns="45715" rIns="91431" bIns="45715" anchor="ctr"/>
          <a:lstStyle/>
          <a:p>
            <a:endParaRPr lang="en-US"/>
          </a:p>
        </p:txBody>
      </p:sp>
      <p:graphicFrame>
        <p:nvGraphicFramePr>
          <p:cNvPr id="81935" name="Object 119"/>
          <p:cNvGraphicFramePr>
            <a:graphicFrameLocks noChangeAspect="1"/>
          </p:cNvGraphicFramePr>
          <p:nvPr/>
        </p:nvGraphicFramePr>
        <p:xfrm>
          <a:off x="5768975" y="3643313"/>
          <a:ext cx="1973263" cy="768350"/>
        </p:xfrm>
        <a:graphic>
          <a:graphicData uri="http://schemas.openxmlformats.org/presentationml/2006/ole">
            <mc:AlternateContent xmlns:mc="http://schemas.openxmlformats.org/markup-compatibility/2006">
              <mc:Choice xmlns:v="urn:schemas-microsoft-com:vml" Requires="v">
                <p:oleObj spid="_x0000_s82281" name="Equation" r:id="rId4" imgW="1053643" imgH="444307" progId="">
                  <p:embed/>
                </p:oleObj>
              </mc:Choice>
              <mc:Fallback>
                <p:oleObj name="Equation" r:id="rId4" imgW="1053643" imgH="444307" progId="">
                  <p:embed/>
                  <p:pic>
                    <p:nvPicPr>
                      <p:cNvPr id="0" name="Object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975" y="3643313"/>
                        <a:ext cx="1973263"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36" name="Object 120"/>
          <p:cNvGraphicFramePr>
            <a:graphicFrameLocks noChangeAspect="1"/>
          </p:cNvGraphicFramePr>
          <p:nvPr/>
        </p:nvGraphicFramePr>
        <p:xfrm>
          <a:off x="7729538" y="1763713"/>
          <a:ext cx="1639887" cy="350837"/>
        </p:xfrm>
        <a:graphic>
          <a:graphicData uri="http://schemas.openxmlformats.org/presentationml/2006/ole">
            <mc:AlternateContent xmlns:mc="http://schemas.openxmlformats.org/markup-compatibility/2006">
              <mc:Choice xmlns:v="urn:schemas-microsoft-com:vml" Requires="v">
                <p:oleObj spid="_x0000_s82282" name="Equation" r:id="rId6" imgW="875920" imgH="203112" progId="">
                  <p:embed/>
                </p:oleObj>
              </mc:Choice>
              <mc:Fallback>
                <p:oleObj name="Equation" r:id="rId6" imgW="875920" imgH="203112" progId="">
                  <p:embed/>
                  <p:pic>
                    <p:nvPicPr>
                      <p:cNvPr id="0" name="Object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9538" y="1763713"/>
                        <a:ext cx="1639887"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1937" name="Rectangle 22"/>
          <p:cNvSpPr>
            <a:spLocks noChangeArrowheads="1"/>
          </p:cNvSpPr>
          <p:nvPr/>
        </p:nvSpPr>
        <p:spPr bwMode="auto">
          <a:xfrm>
            <a:off x="6659563" y="2132013"/>
            <a:ext cx="32512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sz="2000">
                <a:latin typeface="Calibri" charset="0"/>
                <a:cs typeface="Calibri" charset="0"/>
              </a:rPr>
              <a:t>document vector: </a:t>
            </a:r>
            <a:br>
              <a:rPr lang="en-US" sz="2000">
                <a:latin typeface="Calibri" charset="0"/>
                <a:cs typeface="Calibri" charset="0"/>
              </a:rPr>
            </a:br>
            <a:r>
              <a:rPr lang="en-US" sz="2000">
                <a:latin typeface="Calibri" charset="0"/>
                <a:cs typeface="Calibri" charset="0"/>
              </a:rPr>
              <a:t>"application algorithms" (1,1)</a:t>
            </a:r>
            <a:br>
              <a:rPr lang="en-US" sz="2000">
                <a:latin typeface="Calibri" charset="0"/>
                <a:cs typeface="Calibri" charset="0"/>
              </a:rPr>
            </a:br>
            <a:r>
              <a:rPr lang="en-US" sz="2000">
                <a:latin typeface="Calibri" charset="0"/>
                <a:cs typeface="Calibri" charset="0"/>
              </a:rPr>
              <a:t>(B3)</a:t>
            </a:r>
          </a:p>
        </p:txBody>
      </p:sp>
      <p:sp>
        <p:nvSpPr>
          <p:cNvPr id="228375" name="Rectangle 23"/>
          <p:cNvSpPr>
            <a:spLocks noChangeArrowheads="1"/>
          </p:cNvSpPr>
          <p:nvPr/>
        </p:nvSpPr>
        <p:spPr bwMode="auto">
          <a:xfrm>
            <a:off x="344488" y="5589588"/>
            <a:ext cx="3789362" cy="863600"/>
          </a:xfrm>
          <a:prstGeom prst="rect">
            <a:avLst/>
          </a:prstGeom>
          <a:solidFill>
            <a:schemeClr val="bg1"/>
          </a:solidFill>
          <a:ln w="9525">
            <a:solidFill>
              <a:schemeClr val="tx1"/>
            </a:solidFill>
            <a:miter lim="800000"/>
            <a:headEnd/>
            <a:tailEnd/>
          </a:ln>
        </p:spPr>
        <p:txBody>
          <a:bodyPr lIns="92066" tIns="46034" rIns="92066" bIns="46034"/>
          <a:lstStyle/>
          <a:p>
            <a:pPr marL="341313" indent="-341313">
              <a:spcBef>
                <a:spcPct val="20000"/>
              </a:spcBef>
            </a:pPr>
            <a:r>
              <a:rPr lang="en-US" sz="2400">
                <a:latin typeface="Calibri" charset="0"/>
                <a:cs typeface="Calibri" charset="0"/>
              </a:rPr>
              <a:t>Issue: how to determine </a:t>
            </a:r>
          </a:p>
          <a:p>
            <a:pPr marL="341313" indent="-341313">
              <a:spcBef>
                <a:spcPct val="20000"/>
              </a:spcBef>
            </a:pPr>
            <a:r>
              <a:rPr lang="en-US" sz="2400">
                <a:latin typeface="Calibri" charset="0"/>
                <a:cs typeface="Calibri" charset="0"/>
              </a:rPr>
              <a:t>the weights for q and d</a:t>
            </a:r>
            <a:r>
              <a:rPr lang="en-US" sz="2400" baseline="-25000">
                <a:latin typeface="Calibri" charset="0"/>
                <a:cs typeface="Calibri" charset="0"/>
              </a:rPr>
              <a:t>j</a:t>
            </a:r>
            <a:r>
              <a:rPr lang="en-US" sz="2400">
                <a:latin typeface="Calibri" charset="0"/>
                <a:cs typeface="Calibri" charset="0"/>
              </a:rPr>
              <a:t>?</a:t>
            </a:r>
            <a:endParaRPr lang="en-US" sz="2400" i="1" baseline="-25000">
              <a:latin typeface="Calibri" charset="0"/>
              <a:cs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8375"/>
                                        </p:tgtEl>
                                        <p:attrNameLst>
                                          <p:attrName>style.visibility</p:attrName>
                                        </p:attrNameLst>
                                      </p:cBhvr>
                                      <p:to>
                                        <p:strVal val="visible"/>
                                      </p:to>
                                    </p:set>
                                    <p:animEffect transition="in" filter="blinds(horizontal)">
                                      <p:cBhvr>
                                        <p:cTn id="7" dur="500"/>
                                        <p:tgtEl>
                                          <p:spTgt spid="228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Term Frequency</a:t>
            </a:r>
          </a:p>
        </p:txBody>
      </p:sp>
      <p:sp>
        <p:nvSpPr>
          <p:cNvPr id="83970" name="Rectangle 3"/>
          <p:cNvSpPr>
            <a:spLocks noGrp="1" noChangeArrowheads="1"/>
          </p:cNvSpPr>
          <p:nvPr>
            <p:ph idx="1"/>
          </p:nvPr>
        </p:nvSpPr>
        <p:spPr>
          <a:xfrm>
            <a:off x="200025" y="1341438"/>
            <a:ext cx="8997950" cy="5029200"/>
          </a:xfrm>
        </p:spPr>
        <p:txBody>
          <a:bodyPr lIns="92066" tIns="46034" rIns="92066" bIns="46034"/>
          <a:lstStyle/>
          <a:p>
            <a:pPr marL="0" indent="0" eaLnBrk="1" hangingPunct="1"/>
            <a:r>
              <a:rPr lang="en-US" sz="2800">
                <a:latin typeface="Calibri" charset="0"/>
                <a:ea typeface="ＭＳ Ｐゴシック" charset="0"/>
              </a:rPr>
              <a:t>Documents are similar if they contain the same keywords (frequently)</a:t>
            </a:r>
          </a:p>
          <a:p>
            <a:pPr lvl="1" eaLnBrk="1" hangingPunct="1"/>
            <a:r>
              <a:rPr lang="en-US" sz="2400">
                <a:latin typeface="Calibri" charset="0"/>
                <a:ea typeface="Calibri" charset="0"/>
                <a:cs typeface="Calibri" charset="0"/>
              </a:rPr>
              <a:t>Therefore use the frequency </a:t>
            </a:r>
            <a:r>
              <a:rPr lang="en-US" sz="2400" i="1">
                <a:latin typeface="Calibri" charset="0"/>
                <a:ea typeface="Calibri" charset="0"/>
                <a:cs typeface="Calibri" charset="0"/>
              </a:rPr>
              <a:t>freq(i,j)</a:t>
            </a:r>
            <a:r>
              <a:rPr lang="en-US" sz="2400">
                <a:latin typeface="Calibri" charset="0"/>
                <a:ea typeface="Calibri" charset="0"/>
                <a:cs typeface="Calibri" charset="0"/>
              </a:rPr>
              <a:t> of the keyword </a:t>
            </a:r>
            <a:r>
              <a:rPr lang="en-US" sz="2400" i="1">
                <a:latin typeface="Calibri" charset="0"/>
                <a:ea typeface="Calibri" charset="0"/>
                <a:cs typeface="Calibri" charset="0"/>
              </a:rPr>
              <a:t>k</a:t>
            </a:r>
            <a:r>
              <a:rPr lang="en-US" sz="2400" i="1" baseline="-25000">
                <a:latin typeface="Calibri" charset="0"/>
                <a:ea typeface="Calibri" charset="0"/>
                <a:cs typeface="Calibri" charset="0"/>
              </a:rPr>
              <a:t>i</a:t>
            </a:r>
            <a:r>
              <a:rPr lang="en-US" sz="2400">
                <a:latin typeface="Calibri" charset="0"/>
                <a:ea typeface="Calibri" charset="0"/>
                <a:cs typeface="Calibri" charset="0"/>
              </a:rPr>
              <a:t> in the document </a:t>
            </a:r>
            <a:r>
              <a:rPr lang="en-US" sz="2400" i="1">
                <a:latin typeface="Calibri" charset="0"/>
                <a:ea typeface="Calibri" charset="0"/>
                <a:cs typeface="Calibri" charset="0"/>
              </a:rPr>
              <a:t>d</a:t>
            </a:r>
            <a:r>
              <a:rPr lang="en-US" sz="2400" i="1" baseline="-25000">
                <a:latin typeface="Calibri" charset="0"/>
                <a:ea typeface="Calibri" charset="0"/>
                <a:cs typeface="Calibri" charset="0"/>
              </a:rPr>
              <a:t>j</a:t>
            </a:r>
            <a:r>
              <a:rPr lang="en-US" sz="2400">
                <a:latin typeface="Calibri" charset="0"/>
                <a:ea typeface="Calibri" charset="0"/>
                <a:cs typeface="Calibri" charset="0"/>
              </a:rPr>
              <a:t> to determine the weight of the document vectors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p:txBody>
      </p:sp>
      <p:sp>
        <p:nvSpPr>
          <p:cNvPr id="8397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3972" name="AutoShape 5"/>
          <p:cNvSpPr>
            <a:spLocks noChangeArrowheads="1"/>
          </p:cNvSpPr>
          <p:nvPr/>
        </p:nvSpPr>
        <p:spPr bwMode="auto">
          <a:xfrm>
            <a:off x="1497013" y="4005263"/>
            <a:ext cx="7099300" cy="1900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(Normalized) term frequency of term </a:t>
            </a:r>
            <a:r>
              <a:rPr lang="en-US" sz="2400" i="1">
                <a:latin typeface="Calibri" charset="0"/>
                <a:cs typeface="Calibri" charset="0"/>
              </a:rPr>
              <a:t>k</a:t>
            </a:r>
            <a:r>
              <a:rPr lang="en-US" sz="2400" i="1" baseline="-25000">
                <a:latin typeface="Calibri" charset="0"/>
                <a:cs typeface="Calibri" charset="0"/>
              </a:rPr>
              <a:t>i</a:t>
            </a:r>
            <a:r>
              <a:rPr lang="en-US" sz="2400" i="1">
                <a:latin typeface="Calibri" charset="0"/>
                <a:cs typeface="Calibri" charset="0"/>
              </a:rPr>
              <a:t> </a:t>
            </a:r>
            <a:r>
              <a:rPr lang="en-US" sz="2400">
                <a:latin typeface="Calibri" charset="0"/>
                <a:cs typeface="Calibri" charset="0"/>
              </a:rPr>
              <a:t>in Document </a:t>
            </a:r>
            <a:r>
              <a:rPr lang="en-US" sz="2400" i="1">
                <a:latin typeface="Calibri" charset="0"/>
                <a:cs typeface="Calibri" charset="0"/>
              </a:rPr>
              <a:t>d</a:t>
            </a:r>
            <a:r>
              <a:rPr lang="en-US" sz="2400" i="1" baseline="-25000">
                <a:latin typeface="Calibri" charset="0"/>
                <a:cs typeface="Calibri" charset="0"/>
              </a:rPr>
              <a:t>j</a:t>
            </a: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i="1" baseline="-25000">
              <a:cs typeface="Calibri" charset="0"/>
            </a:endParaRPr>
          </a:p>
          <a:p>
            <a:endParaRPr lang="en-US">
              <a:cs typeface="Calibri" charset="0"/>
            </a:endParaRPr>
          </a:p>
        </p:txBody>
      </p:sp>
      <p:graphicFrame>
        <p:nvGraphicFramePr>
          <p:cNvPr id="83973" name="Object 64"/>
          <p:cNvGraphicFramePr>
            <a:graphicFrameLocks/>
          </p:cNvGraphicFramePr>
          <p:nvPr>
            <p:extLst>
              <p:ext uri="{D42A27DB-BD31-4B8C-83A1-F6EECF244321}">
                <p14:modId xmlns:p14="http://schemas.microsoft.com/office/powerpoint/2010/main" val="4316464"/>
              </p:ext>
            </p:extLst>
          </p:nvPr>
        </p:nvGraphicFramePr>
        <p:xfrm>
          <a:off x="2942269" y="4695776"/>
          <a:ext cx="3599606" cy="962025"/>
        </p:xfrm>
        <a:graphic>
          <a:graphicData uri="http://schemas.openxmlformats.org/presentationml/2006/ole">
            <mc:AlternateContent xmlns:mc="http://schemas.openxmlformats.org/markup-compatibility/2006">
              <mc:Choice xmlns:v="urn:schemas-microsoft-com:vml" Requires="v">
                <p:oleObj spid="_x0000_s84150" name="Equation" r:id="rId4" imgW="1688367" imgH="431613" progId="">
                  <p:embed/>
                </p:oleObj>
              </mc:Choice>
              <mc:Fallback>
                <p:oleObj name="Equation" r:id="rId4" imgW="1688367"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2269" y="4695776"/>
                        <a:ext cx="3599606"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8601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6019" name="AutoShape 4"/>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86020" name="Rectangle 6"/>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86021" name="AutoShape 7"/>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86022" name="AutoShape 8"/>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86023" name="AutoShape 9"/>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86024" name="Rectangle 11"/>
          <p:cNvSpPr>
            <a:spLocks noChangeArrowheads="1"/>
          </p:cNvSpPr>
          <p:nvPr/>
        </p:nvSpPr>
        <p:spPr bwMode="auto">
          <a:xfrm>
            <a:off x="1787525" y="3452813"/>
            <a:ext cx="1373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(1, 1, 0)</a:t>
            </a:r>
          </a:p>
          <a:p>
            <a:r>
              <a:rPr lang="en-US">
                <a:solidFill>
                  <a:schemeClr val="tx2"/>
                </a:solidFill>
                <a:latin typeface="Calibri" charset="0"/>
                <a:cs typeface="Calibri" charset="0"/>
              </a:rPr>
              <a:t>sim(q,D1)=1 </a:t>
            </a:r>
          </a:p>
        </p:txBody>
      </p:sp>
      <p:sp>
        <p:nvSpPr>
          <p:cNvPr id="86025" name="Rectangle 12"/>
          <p:cNvSpPr>
            <a:spLocks noChangeArrowheads="1"/>
          </p:cNvSpPr>
          <p:nvPr/>
        </p:nvSpPr>
        <p:spPr bwMode="auto">
          <a:xfrm>
            <a:off x="6434138" y="3429000"/>
            <a:ext cx="20081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(0,1,0) </a:t>
            </a:r>
          </a:p>
          <a:p>
            <a:r>
              <a:rPr lang="en-US">
                <a:solidFill>
                  <a:schemeClr val="tx2"/>
                </a:solidFill>
                <a:latin typeface="Calibri" charset="0"/>
                <a:cs typeface="Calibri" charset="0"/>
              </a:rPr>
              <a:t>sim(q,D2)=0.7071…</a:t>
            </a:r>
          </a:p>
        </p:txBody>
      </p:sp>
      <p:sp>
        <p:nvSpPr>
          <p:cNvPr id="86026" name="Rectangle 13"/>
          <p:cNvSpPr>
            <a:spLocks noChangeArrowheads="1"/>
          </p:cNvSpPr>
          <p:nvPr/>
        </p:nvSpPr>
        <p:spPr bwMode="auto">
          <a:xfrm>
            <a:off x="1754188" y="5805488"/>
            <a:ext cx="200818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(0.5,0.5, 1)</a:t>
            </a:r>
          </a:p>
          <a:p>
            <a:r>
              <a:rPr lang="en-US">
                <a:solidFill>
                  <a:schemeClr val="tx2"/>
                </a:solidFill>
                <a:latin typeface="Calibri" charset="0"/>
                <a:cs typeface="Calibri" charset="0"/>
              </a:rPr>
              <a:t>sim(q,D3)=0.5773… </a:t>
            </a:r>
          </a:p>
        </p:txBody>
      </p:sp>
      <p:sp>
        <p:nvSpPr>
          <p:cNvPr id="86027" name="Rectangle 14"/>
          <p:cNvSpPr>
            <a:spLocks noChangeArrowheads="1"/>
          </p:cNvSpPr>
          <p:nvPr/>
        </p:nvSpPr>
        <p:spPr bwMode="auto">
          <a:xfrm>
            <a:off x="6434138" y="5805488"/>
            <a:ext cx="1497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 1, 1)</a:t>
            </a:r>
          </a:p>
          <a:p>
            <a:r>
              <a:rPr lang="en-US">
                <a:solidFill>
                  <a:schemeClr val="tx2"/>
                </a:solidFill>
                <a:latin typeface="Calibri" charset="0"/>
                <a:cs typeface="Calibri" charset="0"/>
              </a:rPr>
              <a:t>sim(q,D4)=0.5 </a:t>
            </a:r>
          </a:p>
        </p:txBody>
      </p:sp>
      <p:sp>
        <p:nvSpPr>
          <p:cNvPr id="86028" name="AutoShape 15"/>
          <p:cNvSpPr>
            <a:spLocks noChangeArrowheads="1"/>
          </p:cNvSpPr>
          <p:nvPr/>
        </p:nvSpPr>
        <p:spPr bwMode="auto">
          <a:xfrm>
            <a:off x="1600200" y="1773238"/>
            <a:ext cx="7019925" cy="23764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86029" name="Rectangle 17"/>
          <p:cNvSpPr>
            <a:spLocks noChangeArrowheads="1"/>
          </p:cNvSpPr>
          <p:nvPr/>
        </p:nvSpPr>
        <p:spPr bwMode="auto">
          <a:xfrm>
            <a:off x="4545013" y="2565400"/>
            <a:ext cx="9509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graphicFrame>
        <p:nvGraphicFramePr>
          <p:cNvPr id="86030" name="Object 65"/>
          <p:cNvGraphicFramePr>
            <a:graphicFrameLocks/>
          </p:cNvGraphicFramePr>
          <p:nvPr>
            <p:extLst>
              <p:ext uri="{D42A27DB-BD31-4B8C-83A1-F6EECF244321}">
                <p14:modId xmlns:p14="http://schemas.microsoft.com/office/powerpoint/2010/main" val="273073170"/>
              </p:ext>
            </p:extLst>
          </p:nvPr>
        </p:nvGraphicFramePr>
        <p:xfrm>
          <a:off x="6425963" y="139700"/>
          <a:ext cx="2516187" cy="1525588"/>
        </p:xfrm>
        <a:graphic>
          <a:graphicData uri="http://schemas.openxmlformats.org/presentationml/2006/ole">
            <mc:AlternateContent xmlns:mc="http://schemas.openxmlformats.org/markup-compatibility/2006">
              <mc:Choice xmlns:v="urn:schemas-microsoft-com:vml" Requires="v">
                <p:oleObj spid="_x0000_s86208" name="Equation" r:id="rId4" imgW="1320800" imgH="787400" progId="Equation.3">
                  <p:embed/>
                </p:oleObj>
              </mc:Choice>
              <mc:Fallback>
                <p:oleObj name="Equation" r:id="rId4" imgW="1320800" imgH="787400" progId="Equation.3">
                  <p:embed/>
                  <p:pic>
                    <p:nvPicPr>
                      <p:cNvPr id="0" name="Object 6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963" y="139700"/>
                        <a:ext cx="2516187" cy="1525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Inverse Document Frequency</a:t>
            </a:r>
          </a:p>
        </p:txBody>
      </p:sp>
      <p:sp>
        <p:nvSpPr>
          <p:cNvPr id="89090" name="Rectangle 3"/>
          <p:cNvSpPr>
            <a:spLocks noGrp="1" noChangeArrowheads="1"/>
          </p:cNvSpPr>
          <p:nvPr>
            <p:ph idx="1"/>
          </p:nvPr>
        </p:nvSpPr>
        <p:spPr>
          <a:xfrm>
            <a:off x="193675" y="1125538"/>
            <a:ext cx="8997950" cy="5245100"/>
          </a:xfrm>
        </p:spPr>
        <p:txBody>
          <a:bodyPr lIns="92066" tIns="46034" rIns="92066" bIns="46034"/>
          <a:lstStyle/>
          <a:p>
            <a:pPr marL="0" indent="0" eaLnBrk="1" hangingPunct="1">
              <a:lnSpc>
                <a:spcPct val="90000"/>
              </a:lnSpc>
            </a:pPr>
            <a:r>
              <a:rPr lang="en-US" sz="2400">
                <a:latin typeface="Calibri" charset="0"/>
                <a:ea typeface="ＭＳ Ｐゴシック" charset="0"/>
              </a:rPr>
              <a:t>We have not only to consider how frequent a term occurs within a document (measure for similarity), but also how frequent a term is in the document collection of size n (measure for distinctiveness)</a:t>
            </a:r>
          </a:p>
          <a:p>
            <a:pPr marL="0" indent="0" eaLnBrk="1" hangingPunct="1">
              <a:lnSpc>
                <a:spcPct val="90000"/>
              </a:lnSpc>
            </a:pPr>
            <a:r>
              <a:rPr lang="en-US" sz="1800">
                <a:latin typeface="Calibri" charset="0"/>
                <a:ea typeface="ＭＳ Ｐゴシック" charset="0"/>
              </a:rPr>
              <a:t>			</a:t>
            </a:r>
          </a:p>
          <a:p>
            <a:pPr marL="0" indent="0" eaLnBrk="1" hangingPunct="1">
              <a:lnSpc>
                <a:spcPct val="90000"/>
              </a:lnSpc>
            </a:pPr>
            <a:endParaRPr lang="en-US" sz="1800" i="1">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endParaRPr lang="en-US" sz="1800">
              <a:latin typeface="Calibri" charset="0"/>
              <a:ea typeface="ＭＳ Ｐゴシック" charset="0"/>
            </a:endParaRPr>
          </a:p>
          <a:p>
            <a:pPr marL="0" indent="0" eaLnBrk="1" hangingPunct="1">
              <a:lnSpc>
                <a:spcPct val="90000"/>
              </a:lnSpc>
            </a:pPr>
            <a:r>
              <a:rPr lang="en-US" sz="2400">
                <a:latin typeface="Calibri" charset="0"/>
                <a:ea typeface="ＭＳ Ｐゴシック" charset="0"/>
              </a:rPr>
              <a:t>Inverse document frequency can be interpreted as the amount of information associated with the term </a:t>
            </a:r>
            <a:r>
              <a:rPr lang="en-US" sz="2400" i="1">
                <a:latin typeface="Calibri" charset="0"/>
                <a:ea typeface="ＭＳ Ｐゴシック" charset="0"/>
              </a:rPr>
              <a:t>k</a:t>
            </a:r>
            <a:r>
              <a:rPr lang="en-US" sz="2400" i="1" baseline="-25000">
                <a:latin typeface="Calibri" charset="0"/>
                <a:ea typeface="ＭＳ Ｐゴシック" charset="0"/>
              </a:rPr>
              <a:t>i</a:t>
            </a:r>
            <a:endParaRPr lang="en-US" sz="2400" i="1">
              <a:latin typeface="Calibri" charset="0"/>
              <a:ea typeface="ＭＳ Ｐゴシック" charset="0"/>
            </a:endParaRPr>
          </a:p>
          <a:p>
            <a:pPr marL="0" indent="0" eaLnBrk="1" hangingPunct="1">
              <a:lnSpc>
                <a:spcPct val="90000"/>
              </a:lnSpc>
              <a:buFontTx/>
              <a:buChar char="–"/>
            </a:pPr>
            <a:endParaRPr lang="en-US" sz="1600" i="1">
              <a:latin typeface="Calibri" charset="0"/>
              <a:ea typeface="ＭＳ Ｐゴシック" charset="0"/>
            </a:endParaRPr>
          </a:p>
        </p:txBody>
      </p:sp>
      <p:sp>
        <p:nvSpPr>
          <p:cNvPr id="89091"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89092" name="AutoShape 6"/>
          <p:cNvSpPr>
            <a:spLocks noChangeArrowheads="1"/>
          </p:cNvSpPr>
          <p:nvPr/>
        </p:nvSpPr>
        <p:spPr bwMode="auto">
          <a:xfrm>
            <a:off x="1611313" y="2360613"/>
            <a:ext cx="7099300" cy="2032000"/>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a:latin typeface="Calibri" charset="0"/>
                <a:cs typeface="Calibri" charset="0"/>
              </a:rPr>
              <a:t>Inverse document frequency of term </a:t>
            </a:r>
            <a:r>
              <a:rPr lang="en-US" sz="2000" i="1">
                <a:latin typeface="Calibri" charset="0"/>
                <a:cs typeface="Calibri" charset="0"/>
              </a:rPr>
              <a:t>k</a:t>
            </a:r>
            <a:r>
              <a:rPr lang="en-US" sz="2000" i="1" baseline="-25000">
                <a:latin typeface="Calibri" charset="0"/>
                <a:cs typeface="Calibri" charset="0"/>
              </a:rPr>
              <a:t>i</a:t>
            </a: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endParaRPr lang="en-US" sz="2000" i="1">
              <a:latin typeface="Calibri" charset="0"/>
              <a:cs typeface="Calibri" charset="0"/>
            </a:endParaRPr>
          </a:p>
          <a:p>
            <a:pPr>
              <a:lnSpc>
                <a:spcPct val="90000"/>
              </a:lnSpc>
              <a:spcBef>
                <a:spcPct val="20000"/>
              </a:spcBef>
            </a:pPr>
            <a:r>
              <a:rPr lang="en-US" sz="2000" i="1">
                <a:latin typeface="Calibri" charset="0"/>
                <a:cs typeface="Calibri" charset="0"/>
              </a:rPr>
              <a:t>n</a:t>
            </a:r>
            <a:r>
              <a:rPr lang="en-US" sz="2000" i="1" baseline="-25000">
                <a:latin typeface="Calibri" charset="0"/>
                <a:cs typeface="Calibri" charset="0"/>
              </a:rPr>
              <a:t>i</a:t>
            </a:r>
            <a:r>
              <a:rPr lang="en-US" sz="2000">
                <a:latin typeface="Calibri" charset="0"/>
                <a:cs typeface="Calibri" charset="0"/>
              </a:rPr>
              <a:t> number of documents in which term </a:t>
            </a:r>
            <a:r>
              <a:rPr lang="en-US" sz="2000" i="1">
                <a:latin typeface="Calibri" charset="0"/>
                <a:cs typeface="Calibri" charset="0"/>
              </a:rPr>
              <a:t>k</a:t>
            </a:r>
            <a:r>
              <a:rPr lang="en-US" sz="2000" i="1" baseline="-25000">
                <a:latin typeface="Calibri" charset="0"/>
                <a:cs typeface="Calibri" charset="0"/>
              </a:rPr>
              <a:t>i</a:t>
            </a:r>
            <a:r>
              <a:rPr lang="en-US" sz="2000">
                <a:latin typeface="Calibri" charset="0"/>
                <a:cs typeface="Calibri" charset="0"/>
              </a:rPr>
              <a:t> occurs</a:t>
            </a:r>
          </a:p>
        </p:txBody>
      </p:sp>
      <p:graphicFrame>
        <p:nvGraphicFramePr>
          <p:cNvPr id="89093" name="Object 64"/>
          <p:cNvGraphicFramePr>
            <a:graphicFrameLocks/>
          </p:cNvGraphicFramePr>
          <p:nvPr/>
        </p:nvGraphicFramePr>
        <p:xfrm>
          <a:off x="3097213" y="2997200"/>
          <a:ext cx="3087687" cy="711200"/>
        </p:xfrm>
        <a:graphic>
          <a:graphicData uri="http://schemas.openxmlformats.org/presentationml/2006/ole">
            <mc:AlternateContent xmlns:mc="http://schemas.openxmlformats.org/markup-compatibility/2006">
              <mc:Choice xmlns:v="urn:schemas-microsoft-com:vml" Requires="v">
                <p:oleObj spid="_x0000_s89271" name="Equation" r:id="rId4" imgW="1713756" imgH="431613" progId="">
                  <p:embed/>
                </p:oleObj>
              </mc:Choice>
              <mc:Fallback>
                <p:oleObj name="Equation" r:id="rId4" imgW="1713756" imgH="431613" progId="">
                  <p:embed/>
                  <p:pic>
                    <p:nvPicPr>
                      <p:cNvPr id="0" name="Object 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213" y="299720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9094" name="AutoShape 7"/>
          <p:cNvSpPr>
            <a:spLocks noChangeArrowheads="1"/>
          </p:cNvSpPr>
          <p:nvPr/>
        </p:nvSpPr>
        <p:spPr bwMode="auto">
          <a:xfrm>
            <a:off x="2768600" y="5805488"/>
            <a:ext cx="4748213" cy="411708"/>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000" dirty="0">
                <a:latin typeface="Calibri" charset="0"/>
                <a:cs typeface="Calibri" charset="0"/>
              </a:rPr>
              <a:t>Term weight (</a:t>
            </a:r>
            <a:r>
              <a:rPr lang="en-US" sz="2000" dirty="0" err="1">
                <a:latin typeface="Calibri" charset="0"/>
                <a:cs typeface="Calibri" charset="0"/>
              </a:rPr>
              <a:t>tf-idf</a:t>
            </a:r>
            <a:r>
              <a:rPr lang="en-US" sz="2000" dirty="0">
                <a:latin typeface="Calibri" charset="0"/>
                <a:cs typeface="Calibri" charset="0"/>
              </a:rPr>
              <a:t>)	</a:t>
            </a:r>
            <a:r>
              <a:rPr lang="en-US" sz="2000" i="1" dirty="0" err="1">
                <a:latin typeface="Calibri" charset="0"/>
                <a:cs typeface="Calibri" charset="0"/>
              </a:rPr>
              <a:t>w</a:t>
            </a:r>
            <a:r>
              <a:rPr lang="en-US" sz="2000" i="1" baseline="-25000" dirty="0" err="1">
                <a:latin typeface="Calibri" charset="0"/>
                <a:cs typeface="Calibri" charset="0"/>
              </a:rPr>
              <a:t>ij</a:t>
            </a:r>
            <a:r>
              <a:rPr lang="en-US" sz="2000" i="1" dirty="0">
                <a:latin typeface="Calibri" charset="0"/>
                <a:cs typeface="Calibri" charset="0"/>
              </a:rPr>
              <a:t> = </a:t>
            </a:r>
            <a:r>
              <a:rPr lang="en-US" sz="2000" i="1" dirty="0" err="1">
                <a:latin typeface="Calibri" charset="0"/>
                <a:cs typeface="Calibri" charset="0"/>
              </a:rPr>
              <a:t>tf</a:t>
            </a:r>
            <a:r>
              <a:rPr lang="en-US" sz="2000" i="1" dirty="0">
                <a:latin typeface="Calibri" charset="0"/>
                <a:cs typeface="Calibri" charset="0"/>
              </a:rPr>
              <a:t>(</a:t>
            </a:r>
            <a:r>
              <a:rPr lang="en-US" sz="2000" i="1" dirty="0" err="1">
                <a:latin typeface="Calibri" charset="0"/>
                <a:cs typeface="Calibri" charset="0"/>
              </a:rPr>
              <a:t>i,j</a:t>
            </a:r>
            <a:r>
              <a:rPr lang="en-US" sz="2000" i="1" dirty="0">
                <a:latin typeface="Calibri" charset="0"/>
                <a:cs typeface="Calibri" charset="0"/>
              </a:rPr>
              <a:t>) </a:t>
            </a:r>
            <a:r>
              <a:rPr lang="en-US" sz="2000" i="1" dirty="0" err="1">
                <a:latin typeface="Calibri" charset="0"/>
                <a:cs typeface="Calibri" charset="0"/>
              </a:rPr>
              <a:t>idf</a:t>
            </a:r>
            <a:r>
              <a:rPr lang="en-US" sz="2000" i="1" dirty="0">
                <a:latin typeface="Calibri" charset="0"/>
                <a:cs typeface="Calibri" charset="0"/>
              </a:rPr>
              <a:t>(</a:t>
            </a:r>
            <a:r>
              <a:rPr lang="en-US" sz="2000" i="1" dirty="0" err="1">
                <a:latin typeface="Calibri" charset="0"/>
                <a:cs typeface="Calibri" charset="0"/>
              </a:rPr>
              <a:t>i</a:t>
            </a:r>
            <a:r>
              <a:rPr lang="en-US" sz="2000" i="1" dirty="0">
                <a:latin typeface="Calibri" charset="0"/>
                <a:cs typeface="Calibri"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atin typeface="Calibri" charset="0"/>
                <a:ea typeface="ＭＳ Ｐゴシック" charset="0"/>
              </a:rPr>
              <a:t>Example</a:t>
            </a:r>
          </a:p>
        </p:txBody>
      </p:sp>
      <p:sp>
        <p:nvSpPr>
          <p:cNvPr id="9113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91139" name="AutoShape 3"/>
          <p:cNvSpPr>
            <a:spLocks noChangeArrowheads="1"/>
          </p:cNvSpPr>
          <p:nvPr/>
        </p:nvSpPr>
        <p:spPr bwMode="auto">
          <a:xfrm>
            <a:off x="183356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 …</a:t>
            </a:r>
            <a:br>
              <a:rPr lang="en-US" dirty="0">
                <a:solidFill>
                  <a:schemeClr val="tx2"/>
                </a:solidFill>
                <a:latin typeface="Calibri" charset="0"/>
                <a:cs typeface="Calibri" charset="0"/>
              </a:rPr>
            </a:br>
            <a:r>
              <a:rPr lang="en-US" dirty="0">
                <a:solidFill>
                  <a:schemeClr val="tx2"/>
                </a:solidFill>
                <a:latin typeface="Calibri" charset="0"/>
                <a:cs typeface="Calibri" charset="0"/>
              </a:rPr>
              <a:t>…retrieval …</a:t>
            </a:r>
          </a:p>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 …</a:t>
            </a:r>
          </a:p>
        </p:txBody>
      </p:sp>
      <p:sp>
        <p:nvSpPr>
          <p:cNvPr id="91140" name="Rectangle 4"/>
          <p:cNvSpPr>
            <a:spLocks noChangeArrowheads="1"/>
          </p:cNvSpPr>
          <p:nvPr/>
        </p:nvSpPr>
        <p:spPr bwMode="auto">
          <a:xfrm>
            <a:off x="350838" y="1125538"/>
            <a:ext cx="4545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Vocabulary T = {information, retrieval, agency}</a:t>
            </a:r>
          </a:p>
          <a:p>
            <a:r>
              <a:rPr lang="en-US">
                <a:solidFill>
                  <a:schemeClr val="tx2"/>
                </a:solidFill>
                <a:latin typeface="Calibri" charset="0"/>
                <a:cs typeface="Calibri" charset="0"/>
              </a:rPr>
              <a:t>Query q = (information, retrieval) = (1,1,0)</a:t>
            </a:r>
          </a:p>
        </p:txBody>
      </p:sp>
      <p:sp>
        <p:nvSpPr>
          <p:cNvPr id="91141" name="AutoShape 5"/>
          <p:cNvSpPr>
            <a:spLocks noChangeArrowheads="1"/>
          </p:cNvSpPr>
          <p:nvPr/>
        </p:nvSpPr>
        <p:spPr bwMode="auto">
          <a:xfrm>
            <a:off x="6513513" y="19891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retrieval …</a:t>
            </a:r>
            <a:br>
              <a:rPr lang="en-US">
                <a:solidFill>
                  <a:schemeClr val="tx2"/>
                </a:solidFill>
                <a:latin typeface="Calibri" charset="0"/>
                <a:cs typeface="Calibri" charset="0"/>
              </a:rPr>
            </a:b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a:p>
            <a:pPr algn="ctr"/>
            <a:r>
              <a:rPr lang="en-US">
                <a:solidFill>
                  <a:schemeClr val="tx2"/>
                </a:solidFill>
                <a:latin typeface="Calibri" charset="0"/>
                <a:cs typeface="Calibri" charset="0"/>
              </a:rPr>
              <a:t>…retrieval …</a:t>
            </a:r>
          </a:p>
        </p:txBody>
      </p:sp>
      <p:sp>
        <p:nvSpPr>
          <p:cNvPr id="91142" name="AutoShape 6"/>
          <p:cNvSpPr>
            <a:spLocks noChangeArrowheads="1"/>
          </p:cNvSpPr>
          <p:nvPr/>
        </p:nvSpPr>
        <p:spPr bwMode="auto">
          <a:xfrm>
            <a:off x="183356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en-US" dirty="0">
              <a:solidFill>
                <a:schemeClr val="tx2"/>
              </a:solidFill>
              <a:latin typeface="Calibri" charset="0"/>
              <a:cs typeface="Calibri" charset="0"/>
            </a:endParaRPr>
          </a:p>
          <a:p>
            <a:pPr algn="ctr"/>
            <a:r>
              <a:rPr lang="en-US" dirty="0">
                <a:solidFill>
                  <a:schemeClr val="tx2"/>
                </a:solidFill>
                <a:latin typeface="Calibri" charset="0"/>
                <a:cs typeface="Calibri" charset="0"/>
              </a:rPr>
              <a:t>agency  …</a:t>
            </a:r>
            <a:br>
              <a:rPr lang="en-US" dirty="0">
                <a:solidFill>
                  <a:schemeClr val="tx2"/>
                </a:solidFill>
                <a:latin typeface="Calibri" charset="0"/>
                <a:cs typeface="Calibri" charset="0"/>
              </a:rPr>
            </a:b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 …</a:t>
            </a:r>
          </a:p>
          <a:p>
            <a:pPr algn="ctr"/>
            <a:endParaRPr lang="en-US" dirty="0">
              <a:solidFill>
                <a:schemeClr val="tx2"/>
              </a:solidFill>
              <a:latin typeface="Calibri" charset="0"/>
              <a:cs typeface="Calibri" charset="0"/>
            </a:endParaRPr>
          </a:p>
        </p:txBody>
      </p:sp>
      <p:sp>
        <p:nvSpPr>
          <p:cNvPr id="91143" name="AutoShape 7"/>
          <p:cNvSpPr>
            <a:spLocks noChangeArrowheads="1"/>
          </p:cNvSpPr>
          <p:nvPr/>
        </p:nvSpPr>
        <p:spPr bwMode="auto">
          <a:xfrm>
            <a:off x="6513513" y="4387850"/>
            <a:ext cx="1558925" cy="14398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retrieval …</a:t>
            </a:r>
            <a:br>
              <a:rPr lang="en-US" dirty="0">
                <a:solidFill>
                  <a:schemeClr val="tx2"/>
                </a:solidFill>
                <a:latin typeface="Calibri" charset="0"/>
                <a:cs typeface="Calibri" charset="0"/>
              </a:rPr>
            </a:br>
            <a:r>
              <a:rPr lang="en-US" dirty="0">
                <a:solidFill>
                  <a:schemeClr val="tx2"/>
                </a:solidFill>
                <a:latin typeface="Calibri" charset="0"/>
                <a:cs typeface="Calibri" charset="0"/>
              </a:rPr>
              <a:t>…agency …</a:t>
            </a:r>
          </a:p>
          <a:p>
            <a:pPr algn="ctr"/>
            <a:r>
              <a:rPr lang="en-US" dirty="0">
                <a:solidFill>
                  <a:schemeClr val="tx2"/>
                </a:solidFill>
                <a:latin typeface="Calibri" charset="0"/>
                <a:cs typeface="Calibri" charset="0"/>
              </a:rPr>
              <a:t>…retrieval…</a:t>
            </a:r>
          </a:p>
          <a:p>
            <a:pPr algn="ctr"/>
            <a:r>
              <a:rPr lang="en-US" dirty="0">
                <a:solidFill>
                  <a:schemeClr val="tx2"/>
                </a:solidFill>
                <a:latin typeface="Calibri" charset="0"/>
                <a:cs typeface="Calibri" charset="0"/>
              </a:rPr>
              <a:t>…agency…</a:t>
            </a:r>
          </a:p>
        </p:txBody>
      </p:sp>
      <p:sp>
        <p:nvSpPr>
          <p:cNvPr id="91144" name="Rectangle 8"/>
          <p:cNvSpPr>
            <a:spLocks noChangeArrowheads="1"/>
          </p:cNvSpPr>
          <p:nvPr/>
        </p:nvSpPr>
        <p:spPr bwMode="auto">
          <a:xfrm>
            <a:off x="1787525" y="3452813"/>
            <a:ext cx="20081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D1 = (log(2), 0, 0)</a:t>
            </a:r>
          </a:p>
          <a:p>
            <a:r>
              <a:rPr lang="en-US">
                <a:solidFill>
                  <a:schemeClr val="tx2"/>
                </a:solidFill>
                <a:latin typeface="Calibri" charset="0"/>
                <a:cs typeface="Calibri" charset="0"/>
              </a:rPr>
              <a:t>sim(q,D1)=0.7071… </a:t>
            </a:r>
          </a:p>
        </p:txBody>
      </p:sp>
      <p:sp>
        <p:nvSpPr>
          <p:cNvPr id="91145" name="Rectangle 9"/>
          <p:cNvSpPr>
            <a:spLocks noChangeArrowheads="1"/>
          </p:cNvSpPr>
          <p:nvPr/>
        </p:nvSpPr>
        <p:spPr bwMode="auto">
          <a:xfrm>
            <a:off x="6434138" y="3429000"/>
            <a:ext cx="13223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D2 = (0,0,0) </a:t>
            </a:r>
          </a:p>
          <a:p>
            <a:r>
              <a:rPr lang="en-US">
                <a:solidFill>
                  <a:schemeClr val="tx2"/>
                </a:solidFill>
                <a:latin typeface="Calibri" charset="0"/>
                <a:cs typeface="Calibri" charset="0"/>
              </a:rPr>
              <a:t>sim(q,D2)=0</a:t>
            </a:r>
          </a:p>
        </p:txBody>
      </p:sp>
      <p:sp>
        <p:nvSpPr>
          <p:cNvPr id="91146" name="Rectangle 10"/>
          <p:cNvSpPr>
            <a:spLocks noChangeArrowheads="1"/>
          </p:cNvSpPr>
          <p:nvPr/>
        </p:nvSpPr>
        <p:spPr bwMode="auto">
          <a:xfrm>
            <a:off x="1754188" y="5805488"/>
            <a:ext cx="2513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D3 = (0.5 log(2),0, log(2))</a:t>
            </a:r>
          </a:p>
          <a:p>
            <a:r>
              <a:rPr lang="en-US">
                <a:solidFill>
                  <a:schemeClr val="tx2"/>
                </a:solidFill>
                <a:latin typeface="Calibri" charset="0"/>
                <a:cs typeface="Calibri" charset="0"/>
              </a:rPr>
              <a:t>sim(q,D3)=0.316… </a:t>
            </a:r>
          </a:p>
        </p:txBody>
      </p:sp>
      <p:sp>
        <p:nvSpPr>
          <p:cNvPr id="91147" name="Rectangle 11"/>
          <p:cNvSpPr>
            <a:spLocks noChangeArrowheads="1"/>
          </p:cNvSpPr>
          <p:nvPr/>
        </p:nvSpPr>
        <p:spPr bwMode="auto">
          <a:xfrm>
            <a:off x="6434138" y="5805488"/>
            <a:ext cx="17446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r>
              <a:rPr lang="en-US">
                <a:solidFill>
                  <a:schemeClr val="tx2"/>
                </a:solidFill>
                <a:latin typeface="Calibri" charset="0"/>
                <a:cs typeface="Calibri" charset="0"/>
              </a:rPr>
              <a:t>D4 = (0,0, log(2))</a:t>
            </a:r>
          </a:p>
          <a:p>
            <a:r>
              <a:rPr lang="en-US">
                <a:solidFill>
                  <a:schemeClr val="tx2"/>
                </a:solidFill>
                <a:latin typeface="Calibri" charset="0"/>
                <a:cs typeface="Calibri" charset="0"/>
              </a:rPr>
              <a:t>sim(q,D4)=0 </a:t>
            </a:r>
          </a:p>
        </p:txBody>
      </p:sp>
      <p:sp>
        <p:nvSpPr>
          <p:cNvPr id="91148" name="AutoShape 12"/>
          <p:cNvSpPr>
            <a:spLocks noChangeArrowheads="1"/>
          </p:cNvSpPr>
          <p:nvPr/>
        </p:nvSpPr>
        <p:spPr bwMode="auto">
          <a:xfrm>
            <a:off x="1600200" y="1773238"/>
            <a:ext cx="3586163" cy="4751387"/>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91149" name="Rectangle 13"/>
          <p:cNvSpPr>
            <a:spLocks noChangeArrowheads="1"/>
          </p:cNvSpPr>
          <p:nvPr/>
        </p:nvSpPr>
        <p:spPr bwMode="auto">
          <a:xfrm>
            <a:off x="3621088" y="4005263"/>
            <a:ext cx="9509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tx2"/>
                </a:solidFill>
                <a:latin typeface="Calibri" charset="0"/>
                <a:cs typeface="Calibri" charset="0"/>
              </a:rPr>
              <a:t>"Result" </a:t>
            </a:r>
          </a:p>
        </p:txBody>
      </p:sp>
      <p:sp>
        <p:nvSpPr>
          <p:cNvPr id="232463" name="Rectangle 15"/>
          <p:cNvSpPr>
            <a:spLocks noChangeArrowheads="1"/>
          </p:cNvSpPr>
          <p:nvPr/>
        </p:nvSpPr>
        <p:spPr bwMode="auto">
          <a:xfrm>
            <a:off x="5576888" y="1125538"/>
            <a:ext cx="3495675" cy="646112"/>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a:solidFill>
                  <a:schemeClr val="tx2"/>
                </a:solidFill>
                <a:latin typeface="Calibri"/>
                <a:ea typeface="+mn-ea"/>
                <a:cs typeface="Calibri"/>
              </a:rPr>
              <a:t>idf(information)=idf(agency)=log(2)</a:t>
            </a:r>
          </a:p>
          <a:p>
            <a:pPr>
              <a:defRPr/>
            </a:pPr>
            <a:r>
              <a:rPr lang="en-US">
                <a:solidFill>
                  <a:schemeClr val="tx2"/>
                </a:solidFill>
                <a:latin typeface="Calibri"/>
                <a:ea typeface="+mn-ea"/>
                <a:cs typeface="Calibri"/>
              </a:rPr>
              <a:t>idf(retrieval)=log(1)=0</a:t>
            </a:r>
          </a:p>
        </p:txBody>
      </p:sp>
      <p:graphicFrame>
        <p:nvGraphicFramePr>
          <p:cNvPr id="91151" name="Object 63"/>
          <p:cNvGraphicFramePr>
            <a:graphicFrameLocks/>
          </p:cNvGraphicFramePr>
          <p:nvPr/>
        </p:nvGraphicFramePr>
        <p:xfrm>
          <a:off x="6818313" y="0"/>
          <a:ext cx="3087687" cy="711200"/>
        </p:xfrm>
        <a:graphic>
          <a:graphicData uri="http://schemas.openxmlformats.org/presentationml/2006/ole">
            <mc:AlternateContent xmlns:mc="http://schemas.openxmlformats.org/markup-compatibility/2006">
              <mc:Choice xmlns:v="urn:schemas-microsoft-com:vml" Requires="v">
                <p:oleObj spid="_x0000_s91328" name="Equation" r:id="rId4" imgW="1713756" imgH="431613" progId="">
                  <p:embed/>
                </p:oleObj>
              </mc:Choice>
              <mc:Fallback>
                <p:oleObj name="Equation" r:id="rId4" imgW="1713756" imgH="431613"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313" y="0"/>
                        <a:ext cx="3087687" cy="71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3"/>
          <p:cNvSpPr>
            <a:spLocks noGrp="1" noChangeArrowheads="1"/>
          </p:cNvSpPr>
          <p:nvPr>
            <p:ph idx="1"/>
          </p:nvPr>
        </p:nvSpPr>
        <p:spPr/>
        <p:txBody>
          <a:bodyPr lIns="92066" tIns="46034" rIns="92066" bIns="46034"/>
          <a:lstStyle/>
          <a:p>
            <a:pPr marL="0" indent="0" eaLnBrk="1" hangingPunct="1"/>
            <a:r>
              <a:rPr lang="en-US" sz="2400">
                <a:latin typeface="Calibri" charset="0"/>
                <a:ea typeface="ＭＳ Ｐゴシック" charset="0"/>
              </a:rPr>
              <a:t>The same considerations as for document term weights apply also to query term weights</a:t>
            </a: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1800">
              <a:latin typeface="Calibri" charset="0"/>
              <a:ea typeface="ＭＳ Ｐゴシック" charset="0"/>
            </a:endParaRPr>
          </a:p>
          <a:p>
            <a:pPr marL="0" indent="0" eaLnBrk="1" hangingPunct="1"/>
            <a:endParaRPr lang="en-US" sz="2400">
              <a:latin typeface="Calibri" charset="0"/>
              <a:ea typeface="ＭＳ Ｐゴシック" charset="0"/>
            </a:endParaRPr>
          </a:p>
          <a:p>
            <a:pPr marL="0" indent="0" eaLnBrk="1" hangingPunct="1"/>
            <a:r>
              <a:rPr lang="en-US" sz="2400">
                <a:latin typeface="Calibri" charset="0"/>
                <a:ea typeface="ＭＳ Ｐゴシック" charset="0"/>
              </a:rPr>
              <a:t>Example: </a:t>
            </a:r>
            <a:r>
              <a:rPr lang="en-US" sz="2400">
                <a:solidFill>
                  <a:schemeClr val="tx2"/>
                </a:solidFill>
                <a:latin typeface="Calibri" charset="0"/>
                <a:ea typeface="ＭＳ Ｐゴシック" charset="0"/>
              </a:rPr>
              <a:t>Query q = (information, retrieval)</a:t>
            </a:r>
            <a:r>
              <a:rPr lang="en-US" sz="2400">
                <a:latin typeface="Calibri" charset="0"/>
                <a:ea typeface="ＭＳ Ｐゴシック" charset="0"/>
              </a:rPr>
              <a:t> </a:t>
            </a:r>
          </a:p>
          <a:p>
            <a:pPr lvl="1" eaLnBrk="1" hangingPunct="1"/>
            <a:r>
              <a:rPr lang="en-US" sz="2000">
                <a:latin typeface="Calibri" charset="0"/>
                <a:ea typeface="Calibri" charset="0"/>
                <a:cs typeface="Calibri" charset="0"/>
              </a:rPr>
              <a:t>Query vector: (log(2), 0, 0) </a:t>
            </a:r>
          </a:p>
          <a:p>
            <a:pPr lvl="1" eaLnBrk="1" hangingPunct="1"/>
            <a:r>
              <a:rPr lang="en-US" sz="2000">
                <a:latin typeface="Calibri" charset="0"/>
                <a:ea typeface="Calibri" charset="0"/>
                <a:cs typeface="Calibri" charset="0"/>
              </a:rPr>
              <a:t>Scores: 	sim(q, D1)= 1</a:t>
            </a:r>
            <a:br>
              <a:rPr lang="en-US" sz="2000">
                <a:latin typeface="Calibri" charset="0"/>
                <a:ea typeface="Calibri" charset="0"/>
                <a:cs typeface="Calibri" charset="0"/>
              </a:rPr>
            </a:br>
            <a:r>
              <a:rPr lang="en-US" sz="2000">
                <a:latin typeface="Calibri" charset="0"/>
                <a:ea typeface="Calibri" charset="0"/>
                <a:cs typeface="Calibri" charset="0"/>
              </a:rPr>
              <a:t>		sim(q, D2)=0</a:t>
            </a:r>
            <a:br>
              <a:rPr lang="en-US" sz="2000">
                <a:latin typeface="Calibri" charset="0"/>
                <a:ea typeface="Calibri" charset="0"/>
                <a:cs typeface="Calibri" charset="0"/>
              </a:rPr>
            </a:br>
            <a:r>
              <a:rPr lang="en-US" sz="2000">
                <a:latin typeface="Calibri" charset="0"/>
                <a:ea typeface="Calibri" charset="0"/>
                <a:cs typeface="Calibri" charset="0"/>
              </a:rPr>
              <a:t>		sim(q, D3)=0.44…</a:t>
            </a:r>
            <a:br>
              <a:rPr lang="en-US" sz="2000">
                <a:latin typeface="Calibri" charset="0"/>
                <a:ea typeface="Calibri" charset="0"/>
                <a:cs typeface="Calibri" charset="0"/>
              </a:rPr>
            </a:br>
            <a:r>
              <a:rPr lang="en-US" sz="2000">
                <a:latin typeface="Calibri" charset="0"/>
                <a:ea typeface="Calibri" charset="0"/>
                <a:cs typeface="Calibri" charset="0"/>
              </a:rPr>
              <a:t>		sim(q, D4)=0</a:t>
            </a:r>
            <a:br>
              <a:rPr lang="en-US" sz="2000">
                <a:latin typeface="Calibri" charset="0"/>
                <a:ea typeface="Calibri" charset="0"/>
                <a:cs typeface="Calibri" charset="0"/>
              </a:rPr>
            </a:br>
            <a:endParaRPr lang="en-US" sz="2000">
              <a:latin typeface="Calibri" charset="0"/>
              <a:ea typeface="Calibri" charset="0"/>
              <a:cs typeface="Calibri" charset="0"/>
            </a:endParaRPr>
          </a:p>
        </p:txBody>
      </p:sp>
      <p:sp>
        <p:nvSpPr>
          <p:cNvPr id="93186"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Query Weights</a:t>
            </a:r>
          </a:p>
        </p:txBody>
      </p:sp>
      <p:sp>
        <p:nvSpPr>
          <p:cNvPr id="931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graphicFrame>
        <p:nvGraphicFramePr>
          <p:cNvPr id="93188" name="Object 63"/>
          <p:cNvGraphicFramePr>
            <a:graphicFrameLocks/>
          </p:cNvGraphicFramePr>
          <p:nvPr/>
        </p:nvGraphicFramePr>
        <p:xfrm>
          <a:off x="3014663" y="2997200"/>
          <a:ext cx="4030662" cy="863600"/>
        </p:xfrm>
        <a:graphic>
          <a:graphicData uri="http://schemas.openxmlformats.org/presentationml/2006/ole">
            <mc:AlternateContent xmlns:mc="http://schemas.openxmlformats.org/markup-compatibility/2006">
              <mc:Choice xmlns:v="urn:schemas-microsoft-com:vml" Requires="v">
                <p:oleObj spid="_x0000_s93366" name="Equation" r:id="rId4" imgW="1981200" imgH="431800" progId="">
                  <p:embed/>
                </p:oleObj>
              </mc:Choice>
              <mc:Fallback>
                <p:oleObj name="Equation" r:id="rId4" imgW="1981200" imgH="431800" progId="">
                  <p:embed/>
                  <p:pic>
                    <p:nvPicPr>
                      <p:cNvPr id="0" name="Object 6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4663" y="2997200"/>
                        <a:ext cx="4030662"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3189" name="AutoShape 6"/>
          <p:cNvSpPr>
            <a:spLocks noChangeArrowheads="1"/>
          </p:cNvSpPr>
          <p:nvPr/>
        </p:nvSpPr>
        <p:spPr bwMode="auto">
          <a:xfrm>
            <a:off x="2441575" y="2493963"/>
            <a:ext cx="5164138" cy="1646237"/>
          </a:xfrm>
          <a:prstGeom prst="roundRect">
            <a:avLst>
              <a:gd name="adj" fmla="val 633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91431" tIns="45715" rIns="91431" bIns="45715">
            <a:spAutoFit/>
          </a:bodyPr>
          <a:lstStyle/>
          <a:p>
            <a:r>
              <a:rPr lang="en-US" sz="2400">
                <a:latin typeface="Calibri" charset="0"/>
                <a:cs typeface="Calibri" charset="0"/>
              </a:rPr>
              <a:t>Query weight for query q</a:t>
            </a:r>
          </a:p>
          <a:p>
            <a:endParaRPr lang="en-US" sz="2000">
              <a:latin typeface="Calibri" charset="0"/>
              <a:cs typeface="Calibri" charset="0"/>
            </a:endParaRPr>
          </a:p>
          <a:p>
            <a:endParaRPr lang="en-US">
              <a:cs typeface="Calibri" charset="0"/>
            </a:endParaRPr>
          </a:p>
          <a:p>
            <a:endParaRPr lang="en-US">
              <a:cs typeface="Calibri" charset="0"/>
            </a:endParaRPr>
          </a:p>
          <a:p>
            <a:endParaRPr lang="en-US" i="1">
              <a:latin typeface="Times New Roman" charset="0"/>
              <a:cs typeface="Calibri" charset="0"/>
            </a:endParaRPr>
          </a:p>
        </p:txBody>
      </p:sp>
      <p:sp>
        <p:nvSpPr>
          <p:cNvPr id="2" name="Rectangle 1"/>
          <p:cNvSpPr/>
          <p:nvPr/>
        </p:nvSpPr>
        <p:spPr bwMode="auto">
          <a:xfrm>
            <a:off x="5961112" y="3212976"/>
            <a:ext cx="14401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2"/>
              </a:solidFill>
              <a:effectLst/>
              <a:latin typeface="Tempus Sans ITC" pitchFamily="8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Information Retrieval</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955347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lIns="92066" tIns="46034" rIns="92066" bIns="46034"/>
          <a:lstStyle/>
          <a:p>
            <a:pPr eaLnBrk="1" hangingPunct="1"/>
            <a:r>
              <a:rPr lang="en-US">
                <a:latin typeface="Calibri" charset="0"/>
                <a:ea typeface="ＭＳ Ｐゴシック" charset="0"/>
              </a:rPr>
              <a:t>Example</a:t>
            </a:r>
          </a:p>
        </p:txBody>
      </p:sp>
      <p:sp>
        <p:nvSpPr>
          <p:cNvPr id="95234" name="Rectangle 3"/>
          <p:cNvSpPr>
            <a:spLocks noGrp="1" noChangeArrowheads="1"/>
          </p:cNvSpPr>
          <p:nvPr>
            <p:ph idx="1"/>
          </p:nvPr>
        </p:nvSpPr>
        <p:spPr/>
        <p:txBody>
          <a:bodyPr lIns="92066" tIns="46034" rIns="92066" bIns="46034"/>
          <a:lstStyle/>
          <a:p>
            <a:pPr marL="0" indent="0" eaLnBrk="1" hangingPunct="1"/>
            <a:r>
              <a:rPr lang="en-US" sz="2800" dirty="0">
                <a:latin typeface="Calibri" charset="0"/>
                <a:ea typeface="ＭＳ Ｐゴシック" charset="0"/>
              </a:rPr>
              <a:t>Query q = "application theory"</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Boolean retrieval result</a:t>
            </a:r>
          </a:p>
          <a:p>
            <a:pPr lvl="1" eaLnBrk="1" hangingPunct="1"/>
            <a:r>
              <a:rPr lang="en-US" sz="2400" dirty="0">
                <a:latin typeface="Calibri" charset="0"/>
                <a:ea typeface="Calibri" charset="0"/>
                <a:cs typeface="Calibri" charset="0"/>
              </a:rPr>
              <a:t>application AND theory: 	B3, B17</a:t>
            </a:r>
          </a:p>
          <a:p>
            <a:pPr lvl="1" eaLnBrk="1" hangingPunct="1"/>
            <a:r>
              <a:rPr lang="en-US" sz="2400" dirty="0">
                <a:latin typeface="Calibri" charset="0"/>
                <a:ea typeface="Calibri" charset="0"/>
                <a:cs typeface="Calibri" charset="0"/>
              </a:rPr>
              <a:t>application OR theory: 		B3, B11, B12, B17</a:t>
            </a:r>
          </a:p>
          <a:p>
            <a:pPr marL="0" indent="0" eaLnBrk="1" hangingPunct="1"/>
            <a:endParaRPr lang="en-US" sz="1800" dirty="0">
              <a:latin typeface="Calibri" charset="0"/>
              <a:ea typeface="ＭＳ Ｐゴシック" charset="0"/>
            </a:endParaRPr>
          </a:p>
          <a:p>
            <a:pPr marL="0" indent="0" eaLnBrk="1" hangingPunct="1"/>
            <a:r>
              <a:rPr lang="en-US" sz="2800" dirty="0">
                <a:latin typeface="Calibri" charset="0"/>
                <a:ea typeface="ＭＳ Ｐゴシック" charset="0"/>
              </a:rPr>
              <a:t>Vector retrieval result</a:t>
            </a:r>
          </a:p>
          <a:p>
            <a:pPr lvl="1" eaLnBrk="1" hangingPunct="1"/>
            <a:r>
              <a:rPr lang="en-US" sz="2400" dirty="0">
                <a:latin typeface="Calibri" charset="0"/>
                <a:ea typeface="Calibri" charset="0"/>
                <a:cs typeface="Calibri" charset="0"/>
              </a:rPr>
              <a:t>Query vector (0, 2.14…, 0, 0, 0, 0, 0, 0, 0, 0, 0, 0, 0, 0, 0, 1.447…)</a:t>
            </a:r>
          </a:p>
          <a:p>
            <a:pPr lvl="1" eaLnBrk="1" hangingPunct="1"/>
            <a:r>
              <a:rPr lang="en-US" sz="2400" dirty="0">
                <a:latin typeface="Calibri" charset="0"/>
                <a:ea typeface="Calibri" charset="0"/>
                <a:cs typeface="Calibri" charset="0"/>
              </a:rPr>
              <a:t>Ranked Result:	B17	0.770078…</a:t>
            </a:r>
            <a:br>
              <a:rPr lang="en-US" sz="2400" dirty="0">
                <a:latin typeface="Calibri" charset="0"/>
                <a:ea typeface="Calibri" charset="0"/>
                <a:cs typeface="Calibri" charset="0"/>
              </a:rPr>
            </a:br>
            <a:r>
              <a:rPr lang="en-US" sz="2400" dirty="0">
                <a:latin typeface="Calibri" charset="0"/>
                <a:ea typeface="Calibri" charset="0"/>
                <a:cs typeface="Calibri" charset="0"/>
              </a:rPr>
              <a:t>			B3	0.684042…</a:t>
            </a:r>
            <a:br>
              <a:rPr lang="en-US" sz="2400" dirty="0">
                <a:latin typeface="Calibri" charset="0"/>
                <a:ea typeface="Calibri" charset="0"/>
                <a:cs typeface="Calibri" charset="0"/>
              </a:rPr>
            </a:br>
            <a:r>
              <a:rPr lang="en-US" sz="2400" dirty="0">
                <a:latin typeface="Calibri" charset="0"/>
                <a:ea typeface="Calibri" charset="0"/>
                <a:cs typeface="Calibri" charset="0"/>
              </a:rPr>
              <a:t>			B12	0.232951…</a:t>
            </a:r>
            <a:br>
              <a:rPr lang="en-US" sz="2400" dirty="0">
                <a:latin typeface="Calibri" charset="0"/>
                <a:ea typeface="Calibri" charset="0"/>
                <a:cs typeface="Calibri" charset="0"/>
              </a:rPr>
            </a:br>
            <a:r>
              <a:rPr lang="en-US" sz="2400" dirty="0">
                <a:latin typeface="Calibri" charset="0"/>
                <a:ea typeface="Calibri" charset="0"/>
                <a:cs typeface="Calibri" charset="0"/>
              </a:rPr>
              <a:t>			B11	0.232951…</a:t>
            </a:r>
          </a:p>
          <a:p>
            <a:pPr marL="0" indent="0" eaLnBrk="1" hangingPunct="1"/>
            <a:endParaRPr lang="en-US" sz="1800" dirty="0">
              <a:latin typeface="Calibri" charset="0"/>
              <a:ea typeface="ＭＳ Ｐゴシック" charset="0"/>
            </a:endParaRPr>
          </a:p>
        </p:txBody>
      </p:sp>
      <p:sp>
        <p:nvSpPr>
          <p:cNvPr id="952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lvl="1"/>
            <a:r>
              <a:rPr lang="fr-FR" sz="3200" dirty="0">
                <a:ea typeface="Calibri" charset="0"/>
                <a:cs typeface="Calibri" charset="0"/>
              </a:rPr>
              <a:t>Let the </a:t>
            </a:r>
            <a:r>
              <a:rPr lang="fr-FR" sz="3200" dirty="0" err="1">
                <a:ea typeface="Calibri" charset="0"/>
                <a:cs typeface="Calibri" charset="0"/>
              </a:rPr>
              <a:t>query</a:t>
            </a:r>
            <a:r>
              <a:rPr lang="fr-FR" sz="3200" dirty="0">
                <a:ea typeface="Calibri" charset="0"/>
                <a:cs typeface="Calibri" charset="0"/>
              </a:rPr>
              <a:t> </a:t>
            </a:r>
            <a:r>
              <a:rPr lang="fr-FR" sz="3200" dirty="0" err="1">
                <a:ea typeface="Calibri" charset="0"/>
                <a:cs typeface="Calibri" charset="0"/>
              </a:rPr>
              <a:t>be</a:t>
            </a:r>
            <a:r>
              <a:rPr lang="fr-FR" sz="3200" dirty="0">
                <a:ea typeface="Calibri" charset="0"/>
                <a:cs typeface="Calibri" charset="0"/>
              </a:rPr>
              <a:t> </a:t>
            </a:r>
            <a:r>
              <a:rPr lang="fr-FR" sz="3200" dirty="0" err="1">
                <a:ea typeface="Calibri" charset="0"/>
                <a:cs typeface="Calibri" charset="0"/>
              </a:rPr>
              <a:t>represented</a:t>
            </a:r>
            <a:r>
              <a:rPr lang="fr-FR" sz="3200" dirty="0">
                <a:ea typeface="Calibri" charset="0"/>
                <a:cs typeface="Calibri" charset="0"/>
              </a:rPr>
              <a:t> by {(1, 0, -1), (0, -1, 1)} </a:t>
            </a:r>
            <a:br>
              <a:rPr lang="fr-FR" sz="3200" dirty="0">
                <a:ea typeface="Calibri" charset="0"/>
                <a:cs typeface="Calibri" charset="0"/>
              </a:rPr>
            </a:br>
            <a:r>
              <a:rPr lang="fr-FR" sz="3200" dirty="0">
                <a:ea typeface="Calibri" charset="0"/>
                <a:cs typeface="Calibri" charset="0"/>
              </a:rPr>
              <a:t>and the document by (1, 0, 1). The document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matches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matches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first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dirty="0">
              <a:latin typeface="Calibri" charset="0"/>
              <a:ea typeface="Calibri" charset="0"/>
              <a:cs typeface="Calibri" charset="0"/>
            </a:endParaRPr>
          </a:p>
          <a:p>
            <a:pPr marL="741363" lvl="2" indent="-342900">
              <a:buFont typeface="Comic Sans MS" charset="0"/>
              <a:buAutoNum type="arabicPeriod"/>
            </a:pPr>
            <a:r>
              <a:rPr lang="fr-FR" dirty="0" err="1">
                <a:latin typeface="Calibri" charset="0"/>
                <a:ea typeface="Calibri" charset="0"/>
                <a:cs typeface="Calibri" charset="0"/>
              </a:rPr>
              <a:t>does</a:t>
            </a:r>
            <a:r>
              <a:rPr lang="fr-FR" dirty="0">
                <a:latin typeface="Calibri" charset="0"/>
                <a:ea typeface="Calibri" charset="0"/>
                <a:cs typeface="Calibri" charset="0"/>
              </a:rPr>
              <a:t> not match the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because</a:t>
            </a:r>
            <a:r>
              <a:rPr lang="fr-FR" dirty="0">
                <a:latin typeface="Calibri" charset="0"/>
                <a:ea typeface="Calibri" charset="0"/>
                <a:cs typeface="Calibri" charset="0"/>
              </a:rPr>
              <a:t> </a:t>
            </a:r>
            <a:r>
              <a:rPr lang="fr-FR" dirty="0" err="1">
                <a:latin typeface="Calibri" charset="0"/>
                <a:ea typeface="Calibri" charset="0"/>
                <a:cs typeface="Calibri" charset="0"/>
              </a:rPr>
              <a:t>it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match the second </a:t>
            </a:r>
            <a:r>
              <a:rPr lang="fr-FR" dirty="0" err="1">
                <a:latin typeface="Calibri" charset="0"/>
                <a:ea typeface="Calibri" charset="0"/>
                <a:cs typeface="Calibri" charset="0"/>
              </a:rPr>
              <a:t>query</a:t>
            </a:r>
            <a:r>
              <a:rPr lang="fr-FR" dirty="0">
                <a:latin typeface="Calibri" charset="0"/>
                <a:ea typeface="Calibri" charset="0"/>
                <a:cs typeface="Calibri" charset="0"/>
              </a:rPr>
              <a:t> </a:t>
            </a:r>
            <a:r>
              <a:rPr lang="fr-FR" dirty="0" err="1">
                <a:latin typeface="Calibri" charset="0"/>
                <a:ea typeface="Calibri" charset="0"/>
                <a:cs typeface="Calibri" charset="0"/>
              </a:rPr>
              <a:t>vector</a:t>
            </a:r>
            <a:endParaRPr lang="fr-FR" sz="3200"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8D725522-A936-5645-8BC9-2DDC636BB36B}"/>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3600" dirty="0">
                <a:ea typeface="Calibri" charset="0"/>
                <a:cs typeface="Calibri" charset="0"/>
              </a:rPr>
              <a:t>The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frequency</a:t>
            </a:r>
            <a:r>
              <a:rPr lang="fr-FR" sz="3600" dirty="0">
                <a:ea typeface="Calibri" charset="0"/>
                <a:cs typeface="Calibri" charset="0"/>
              </a:rPr>
              <a:t> of a </a:t>
            </a:r>
            <a:r>
              <a:rPr lang="fr-FR" sz="3600" dirty="0" err="1">
                <a:ea typeface="Calibri" charset="0"/>
                <a:cs typeface="Calibri" charset="0"/>
              </a:rPr>
              <a:t>term</a:t>
            </a:r>
            <a:r>
              <a:rPr lang="fr-FR" sz="3600" dirty="0">
                <a:ea typeface="Calibri" charset="0"/>
                <a:cs typeface="Calibri" charset="0"/>
              </a:rPr>
              <a:t> </a:t>
            </a:r>
            <a:r>
              <a:rPr lang="fr-FR" sz="3600" dirty="0" err="1">
                <a:ea typeface="Calibri" charset="0"/>
                <a:cs typeface="Calibri" charset="0"/>
              </a:rPr>
              <a:t>is</a:t>
            </a:r>
            <a:r>
              <a:rPr lang="fr-FR" sz="3600" dirty="0">
                <a:ea typeface="Calibri" charset="0"/>
                <a:cs typeface="Calibri" charset="0"/>
              </a:rPr>
              <a:t> </a:t>
            </a:r>
            <a:r>
              <a:rPr lang="fr-FR" sz="3600" dirty="0" err="1">
                <a:ea typeface="Calibri" charset="0"/>
                <a:cs typeface="Calibri" charset="0"/>
              </a:rPr>
              <a:t>normalized</a:t>
            </a:r>
            <a:r>
              <a:rPr lang="fr-FR" sz="36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all </a:t>
            </a:r>
            <a:r>
              <a:rPr lang="fr-FR" dirty="0" err="1">
                <a:latin typeface="Calibri" charset="0"/>
                <a:ea typeface="Calibri" charset="0"/>
                <a:cs typeface="Calibri" charset="0"/>
              </a:rPr>
              <a:t>terms</a:t>
            </a:r>
            <a:r>
              <a:rPr lang="fr-FR" dirty="0">
                <a:latin typeface="Calibri" charset="0"/>
                <a:ea typeface="Calibri" charset="0"/>
                <a:cs typeface="Calibri" charset="0"/>
              </a:rPr>
              <a:t> in the document</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the </a:t>
            </a:r>
            <a:r>
              <a:rPr lang="fr-FR" dirty="0" err="1">
                <a:latin typeface="Calibri" charset="0"/>
                <a:ea typeface="Calibri" charset="0"/>
                <a:cs typeface="Calibri" charset="0"/>
              </a:rPr>
              <a:t>term</a:t>
            </a:r>
            <a:r>
              <a:rPr lang="fr-FR" dirty="0">
                <a:latin typeface="Calibri" charset="0"/>
                <a:ea typeface="Calibri" charset="0"/>
                <a:cs typeface="Calibri" charset="0"/>
              </a:rPr>
              <a:t> in the document collection</a:t>
            </a: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a:t>
            </a:r>
            <a:r>
              <a:rPr lang="fr-FR" dirty="0" err="1">
                <a:latin typeface="Calibri" charset="0"/>
                <a:ea typeface="Calibri" charset="0"/>
                <a:cs typeface="Calibri" charset="0"/>
              </a:rPr>
              <a:t>term</a:t>
            </a:r>
            <a:r>
              <a:rPr lang="fr-FR" dirty="0">
                <a:latin typeface="Calibri" charset="0"/>
                <a:ea typeface="Calibri" charset="0"/>
                <a:cs typeface="Calibri" charset="0"/>
              </a:rPr>
              <a:t> in the </a:t>
            </a:r>
            <a:r>
              <a:rPr lang="fr-FR" dirty="0" err="1">
                <a:latin typeface="Calibri" charset="0"/>
                <a:ea typeface="Calibri" charset="0"/>
                <a:cs typeface="Calibri" charset="0"/>
              </a:rPr>
              <a:t>vocabulary</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the maximal </a:t>
            </a:r>
            <a:r>
              <a:rPr lang="fr-FR" dirty="0" err="1">
                <a:latin typeface="Calibri" charset="0"/>
                <a:ea typeface="Calibri" charset="0"/>
                <a:cs typeface="Calibri" charset="0"/>
              </a:rPr>
              <a:t>term</a:t>
            </a:r>
            <a:r>
              <a:rPr lang="fr-FR" dirty="0">
                <a:latin typeface="Calibri" charset="0"/>
                <a:ea typeface="Calibri" charset="0"/>
                <a:cs typeface="Calibri" charset="0"/>
              </a:rPr>
              <a:t> </a:t>
            </a:r>
            <a:r>
              <a:rPr lang="fr-FR" dirty="0" err="1">
                <a:latin typeface="Calibri" charset="0"/>
                <a:ea typeface="Calibri" charset="0"/>
                <a:cs typeface="Calibri" charset="0"/>
              </a:rPr>
              <a:t>frequency</a:t>
            </a:r>
            <a:r>
              <a:rPr lang="fr-FR" dirty="0">
                <a:latin typeface="Calibri" charset="0"/>
                <a:ea typeface="Calibri" charset="0"/>
                <a:cs typeface="Calibri" charset="0"/>
              </a:rPr>
              <a:t> of </a:t>
            </a:r>
            <a:r>
              <a:rPr lang="fr-FR" dirty="0" err="1">
                <a:latin typeface="Calibri" charset="0"/>
                <a:ea typeface="Calibri" charset="0"/>
                <a:cs typeface="Calibri" charset="0"/>
              </a:rPr>
              <a:t>any</a:t>
            </a:r>
            <a:r>
              <a:rPr lang="fr-FR" dirty="0">
                <a:latin typeface="Calibri" charset="0"/>
                <a:ea typeface="Calibri" charset="0"/>
                <a:cs typeface="Calibri" charset="0"/>
              </a:rPr>
              <a:t> document in the collection</a:t>
            </a:r>
          </a:p>
        </p:txBody>
      </p:sp>
      <p:sp>
        <p:nvSpPr>
          <p:cNvPr id="2" name="Footer Placeholder 1">
            <a:extLst>
              <a:ext uri="{FF2B5EF4-FFF2-40B4-BE49-F238E27FC236}">
                <a16:creationId xmlns:a16="http://schemas.microsoft.com/office/drawing/2014/main" id="{B924CCF8-F7BF-CE4E-835B-C3EB8A99A87A}"/>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p:txBody>
          <a:bodyPr/>
          <a:lstStyle/>
          <a:p>
            <a:pPr marL="341313" lvl="1" indent="-341313"/>
            <a:r>
              <a:rPr lang="fr-FR" sz="4000" dirty="0">
                <a:ea typeface="Calibri" charset="0"/>
                <a:cs typeface="Calibri" charset="0"/>
              </a:rPr>
              <a:t>The inverse document </a:t>
            </a:r>
            <a:r>
              <a:rPr lang="fr-FR" sz="4000" dirty="0" err="1">
                <a:ea typeface="Calibri" charset="0"/>
                <a:cs typeface="Calibri" charset="0"/>
              </a:rPr>
              <a:t>frequency</a:t>
            </a:r>
            <a:r>
              <a:rPr lang="fr-FR" sz="4000" dirty="0">
                <a:ea typeface="Calibri" charset="0"/>
                <a:cs typeface="Calibri" charset="0"/>
              </a:rPr>
              <a:t> of a </a:t>
            </a:r>
            <a:r>
              <a:rPr lang="fr-FR" sz="4000" dirty="0" err="1">
                <a:ea typeface="Calibri" charset="0"/>
                <a:cs typeface="Calibri" charset="0"/>
              </a:rPr>
              <a:t>term</a:t>
            </a:r>
            <a:r>
              <a:rPr lang="fr-FR" sz="4000" dirty="0">
                <a:ea typeface="Calibri" charset="0"/>
                <a:cs typeface="Calibri" charset="0"/>
              </a:rPr>
              <a:t> </a:t>
            </a:r>
            <a:r>
              <a:rPr lang="fr-FR" sz="4000" dirty="0" err="1">
                <a:ea typeface="Calibri" charset="0"/>
                <a:cs typeface="Calibri" charset="0"/>
              </a:rPr>
              <a:t>can</a:t>
            </a:r>
            <a:r>
              <a:rPr lang="fr-FR" sz="4000" dirty="0">
                <a:ea typeface="Calibri" charset="0"/>
                <a:cs typeface="Calibri" charset="0"/>
              </a:rPr>
              <a:t> </a:t>
            </a:r>
            <a:r>
              <a:rPr lang="fr-FR" sz="4000" dirty="0" err="1">
                <a:ea typeface="Calibri" charset="0"/>
                <a:cs typeface="Calibri" charset="0"/>
              </a:rPr>
              <a:t>increase</a:t>
            </a:r>
            <a:r>
              <a:rPr lang="fr-FR" sz="4000" dirty="0">
                <a:ea typeface="Calibri" charset="0"/>
                <a:cs typeface="Calibri" charset="0"/>
              </a:rPr>
              <a:t> …</a:t>
            </a:r>
          </a:p>
        </p:txBody>
      </p:sp>
      <p:sp>
        <p:nvSpPr>
          <p:cNvPr id="13314" name="TPAnswers"/>
          <p:cNvSpPr>
            <a:spLocks noGrp="1"/>
          </p:cNvSpPr>
          <p:nvPr>
            <p:ph idx="1"/>
            <p:custDataLst>
              <p:tags r:id="rId2"/>
            </p:custDataLst>
          </p:nvPr>
        </p:nvSpPr>
        <p:spPr/>
        <p:txBody>
          <a:bodyPr>
            <a:normAutofit/>
          </a:bodyPr>
          <a:lstStyle/>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to a document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removing</a:t>
            </a:r>
            <a:r>
              <a:rPr lang="fr-FR" dirty="0">
                <a:latin typeface="Calibri" charset="0"/>
                <a:ea typeface="Calibri" charset="0"/>
                <a:cs typeface="Calibri" charset="0"/>
              </a:rPr>
              <a:t> a document </a:t>
            </a:r>
            <a:r>
              <a:rPr lang="fr-FR" dirty="0" err="1">
                <a:latin typeface="Calibri" charset="0"/>
                <a:ea typeface="Calibri" charset="0"/>
                <a:cs typeface="Calibri" charset="0"/>
              </a:rPr>
              <a:t>from</a:t>
            </a:r>
            <a:r>
              <a:rPr lang="fr-FR" dirty="0">
                <a:latin typeface="Calibri" charset="0"/>
                <a:ea typeface="Calibri" charset="0"/>
                <a:cs typeface="Calibri" charset="0"/>
              </a:rPr>
              <a:t>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contains</a:t>
            </a:r>
            <a:r>
              <a:rPr lang="fr-FR" dirty="0">
                <a:latin typeface="Calibri" charset="0"/>
                <a:ea typeface="Calibri" charset="0"/>
                <a:cs typeface="Calibri" charset="0"/>
              </a:rPr>
              <a:t> the </a:t>
            </a:r>
            <a:r>
              <a:rPr lang="fr-FR" dirty="0" err="1">
                <a:latin typeface="Calibri" charset="0"/>
                <a:ea typeface="Calibri" charset="0"/>
                <a:cs typeface="Calibri" charset="0"/>
              </a:rPr>
              <a:t>term</a:t>
            </a:r>
            <a:r>
              <a:rPr lang="fr-FR" dirty="0">
                <a:latin typeface="Calibri" charset="0"/>
                <a:ea typeface="Calibri" charset="0"/>
                <a:cs typeface="Calibri" charset="0"/>
              </a:rPr>
              <a:t> </a:t>
            </a:r>
          </a:p>
          <a:p>
            <a:pPr marL="741363" lvl="2" indent="-342900">
              <a:buFont typeface="Comic Sans MS" charset="0"/>
              <a:buAutoNum type="arabicPeriod"/>
            </a:pPr>
            <a:r>
              <a:rPr lang="fr-FR" dirty="0">
                <a:latin typeface="Calibri" charset="0"/>
                <a:ea typeface="Calibri" charset="0"/>
                <a:cs typeface="Calibri" charset="0"/>
              </a:rPr>
              <a:t>by </a:t>
            </a:r>
            <a:r>
              <a:rPr lang="fr-FR" dirty="0" err="1">
                <a:latin typeface="Calibri" charset="0"/>
                <a:ea typeface="Calibri" charset="0"/>
                <a:cs typeface="Calibri" charset="0"/>
              </a:rPr>
              <a:t>adding</a:t>
            </a:r>
            <a:r>
              <a:rPr lang="fr-FR" dirty="0">
                <a:latin typeface="Calibri" charset="0"/>
                <a:ea typeface="Calibri" charset="0"/>
                <a:cs typeface="Calibri" charset="0"/>
              </a:rPr>
              <a:t> a document to the document collection </a:t>
            </a:r>
            <a:r>
              <a:rPr lang="fr-FR" dirty="0" err="1">
                <a:latin typeface="Calibri" charset="0"/>
                <a:ea typeface="Calibri" charset="0"/>
                <a:cs typeface="Calibri" charset="0"/>
              </a:rPr>
              <a:t>that</a:t>
            </a:r>
            <a:r>
              <a:rPr lang="fr-FR" dirty="0">
                <a:latin typeface="Calibri" charset="0"/>
                <a:ea typeface="Calibri" charset="0"/>
                <a:cs typeface="Calibri" charset="0"/>
              </a:rPr>
              <a:t> </a:t>
            </a:r>
            <a:r>
              <a:rPr lang="fr-FR" dirty="0" err="1">
                <a:latin typeface="Calibri" charset="0"/>
                <a:ea typeface="Calibri" charset="0"/>
                <a:cs typeface="Calibri" charset="0"/>
              </a:rPr>
              <a:t>does</a:t>
            </a:r>
            <a:r>
              <a:rPr lang="fr-FR" dirty="0">
                <a:latin typeface="Calibri" charset="0"/>
                <a:ea typeface="Calibri" charset="0"/>
                <a:cs typeface="Calibri" charset="0"/>
              </a:rPr>
              <a:t> not </a:t>
            </a:r>
            <a:r>
              <a:rPr lang="fr-FR" dirty="0" err="1">
                <a:latin typeface="Calibri" charset="0"/>
                <a:ea typeface="Calibri" charset="0"/>
                <a:cs typeface="Calibri" charset="0"/>
              </a:rPr>
              <a:t>contain</a:t>
            </a:r>
            <a:r>
              <a:rPr lang="fr-FR" dirty="0">
                <a:latin typeface="Calibri" charset="0"/>
                <a:ea typeface="Calibri" charset="0"/>
                <a:cs typeface="Calibri" charset="0"/>
              </a:rPr>
              <a:t> the </a:t>
            </a:r>
            <a:r>
              <a:rPr lang="fr-FR" dirty="0" err="1">
                <a:latin typeface="Calibri" charset="0"/>
                <a:ea typeface="Calibri" charset="0"/>
                <a:cs typeface="Calibri" charset="0"/>
              </a:rPr>
              <a:t>term</a:t>
            </a:r>
            <a:endParaRPr lang="fr-FR" dirty="0">
              <a:latin typeface="Calibri" charset="0"/>
              <a:ea typeface="Calibri" charset="0"/>
              <a:cs typeface="Calibri" charset="0"/>
            </a:endParaRPr>
          </a:p>
        </p:txBody>
      </p:sp>
      <p:sp>
        <p:nvSpPr>
          <p:cNvPr id="2" name="Footer Placeholder 1">
            <a:extLst>
              <a:ext uri="{FF2B5EF4-FFF2-40B4-BE49-F238E27FC236}">
                <a16:creationId xmlns:a16="http://schemas.microsoft.com/office/drawing/2014/main" id="{700E0EDD-A5E7-374B-8F0B-658C1170454D}"/>
              </a:ext>
            </a:extLst>
          </p:cNvPr>
          <p:cNvSpPr>
            <a:spLocks noGrp="1"/>
          </p:cNvSpPr>
          <p:nvPr>
            <p:ph type="ftr" sz="quarter" idx="10"/>
          </p:nvPr>
        </p:nvSpPr>
        <p:spPr/>
        <p:txBody>
          <a:bodyPr/>
          <a:lstStyle/>
          <a:p>
            <a:pPr>
              <a:defRPr/>
            </a:pPr>
            <a:r>
              <a:rPr lang="en-US"/>
              <a:t>©2020, Karl Aberer, EPFL-IC, Laboratoire de systèmes d'informations répartis </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EE7-64C0-514E-887A-6E0FE7C507D5}"/>
              </a:ext>
            </a:extLst>
          </p:cNvPr>
          <p:cNvSpPr>
            <a:spLocks noGrp="1"/>
          </p:cNvSpPr>
          <p:nvPr>
            <p:ph type="title"/>
          </p:nvPr>
        </p:nvSpPr>
        <p:spPr/>
        <p:txBody>
          <a:bodyPr/>
          <a:lstStyle/>
          <a:p>
            <a:r>
              <a:rPr lang="en-US"/>
              <a:t>The Role of Document Length</a:t>
            </a:r>
          </a:p>
        </p:txBody>
      </p:sp>
      <p:sp>
        <p:nvSpPr>
          <p:cNvPr id="3" name="Content Placeholder 2">
            <a:extLst>
              <a:ext uri="{FF2B5EF4-FFF2-40B4-BE49-F238E27FC236}">
                <a16:creationId xmlns:a16="http://schemas.microsoft.com/office/drawing/2014/main" id="{D226DC2B-5E88-324C-BEF5-34FB02362AD1}"/>
              </a:ext>
            </a:extLst>
          </p:cNvPr>
          <p:cNvSpPr>
            <a:spLocks noGrp="1"/>
          </p:cNvSpPr>
          <p:nvPr>
            <p:ph idx="1"/>
          </p:nvPr>
        </p:nvSpPr>
        <p:spPr/>
        <p:txBody>
          <a:bodyPr/>
          <a:lstStyle/>
          <a:p>
            <a:pPr marL="0" indent="0"/>
            <a:r>
              <a:rPr lang="en-US" sz="2800"/>
              <a:t>When computing cosine similarity, document vectors are normalized</a:t>
            </a:r>
          </a:p>
          <a:p>
            <a:pPr marL="0" indent="0"/>
            <a:r>
              <a:rPr lang="en-US" sz="2800"/>
              <a:t>Result: for Query “information”: </a:t>
            </a:r>
            <a:br>
              <a:rPr lang="en-US" sz="2800"/>
            </a:br>
            <a:r>
              <a:rPr lang="en-US" sz="2800"/>
              <a:t>doc2 will be favored because it is shorter</a:t>
            </a:r>
            <a:br>
              <a:rPr lang="en-US" sz="2800"/>
            </a:br>
            <a:endParaRPr lang="en-US" sz="2800"/>
          </a:p>
        </p:txBody>
      </p:sp>
      <p:sp>
        <p:nvSpPr>
          <p:cNvPr id="4" name="Footer Placeholder 3">
            <a:extLst>
              <a:ext uri="{FF2B5EF4-FFF2-40B4-BE49-F238E27FC236}">
                <a16:creationId xmlns:a16="http://schemas.microsoft.com/office/drawing/2014/main" id="{3B25E1C7-8EA4-934D-B931-73C94BC0A35B}"/>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 name="AutoShape 4">
            <a:extLst>
              <a:ext uri="{FF2B5EF4-FFF2-40B4-BE49-F238E27FC236}">
                <a16:creationId xmlns:a16="http://schemas.microsoft.com/office/drawing/2014/main" id="{69CD3213-A721-484C-9846-9C55A643DDFF}"/>
              </a:ext>
            </a:extLst>
          </p:cNvPr>
          <p:cNvSpPr>
            <a:spLocks noChangeArrowheads="1"/>
          </p:cNvSpPr>
          <p:nvPr/>
        </p:nvSpPr>
        <p:spPr bwMode="auto">
          <a:xfrm>
            <a:off x="7604125" y="4509120"/>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dirty="0">
                <a:solidFill>
                  <a:schemeClr val="tx2"/>
                </a:solidFill>
                <a:latin typeface="Calibri" charset="0"/>
                <a:cs typeface="Calibri" charset="0"/>
              </a:rPr>
              <a:t>information</a:t>
            </a:r>
          </a:p>
          <a:p>
            <a:pPr algn="ctr"/>
            <a:r>
              <a:rPr lang="en-US" dirty="0">
                <a:solidFill>
                  <a:schemeClr val="tx2"/>
                </a:solidFill>
                <a:latin typeface="Calibri" charset="0"/>
                <a:cs typeface="Calibri" charset="0"/>
              </a:rPr>
              <a:t>agency</a:t>
            </a:r>
          </a:p>
        </p:txBody>
      </p:sp>
      <p:sp>
        <p:nvSpPr>
          <p:cNvPr id="6" name="AutoShape 7">
            <a:extLst>
              <a:ext uri="{FF2B5EF4-FFF2-40B4-BE49-F238E27FC236}">
                <a16:creationId xmlns:a16="http://schemas.microsoft.com/office/drawing/2014/main" id="{D1B5C407-BA18-6A4F-A372-0CE792EAB3BD}"/>
              </a:ext>
            </a:extLst>
          </p:cNvPr>
          <p:cNvSpPr>
            <a:spLocks noChangeArrowheads="1"/>
          </p:cNvSpPr>
          <p:nvPr/>
        </p:nvSpPr>
        <p:spPr bwMode="auto">
          <a:xfrm>
            <a:off x="7604125" y="2408238"/>
            <a:ext cx="1558925" cy="1439862"/>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r>
              <a:rPr lang="en-US">
                <a:solidFill>
                  <a:schemeClr val="tx2"/>
                </a:solidFill>
                <a:latin typeface="Calibri" charset="0"/>
                <a:cs typeface="Calibri" charset="0"/>
              </a:rPr>
              <a:t>information</a:t>
            </a:r>
            <a:br>
              <a:rPr lang="en-US">
                <a:solidFill>
                  <a:schemeClr val="tx2"/>
                </a:solidFill>
                <a:latin typeface="Calibri" charset="0"/>
                <a:cs typeface="Calibri" charset="0"/>
              </a:rPr>
            </a:br>
            <a:r>
              <a:rPr lang="en-US">
                <a:solidFill>
                  <a:schemeClr val="tx2"/>
                </a:solidFill>
                <a:latin typeface="Calibri" charset="0"/>
                <a:cs typeface="Calibri" charset="0"/>
              </a:rPr>
              <a:t>agency</a:t>
            </a:r>
            <a:br>
              <a:rPr lang="en-US">
                <a:solidFill>
                  <a:schemeClr val="tx2"/>
                </a:solidFill>
                <a:latin typeface="Calibri" charset="0"/>
                <a:cs typeface="Calibri" charset="0"/>
              </a:rPr>
            </a:br>
            <a:r>
              <a:rPr lang="en-US">
                <a:solidFill>
                  <a:schemeClr val="tx2"/>
                </a:solidFill>
                <a:latin typeface="Calibri" charset="0"/>
                <a:cs typeface="Calibri" charset="0"/>
              </a:rPr>
              <a:t>retrieval</a:t>
            </a:r>
            <a:br>
              <a:rPr lang="en-US">
                <a:solidFill>
                  <a:schemeClr val="tx2"/>
                </a:solidFill>
                <a:latin typeface="Calibri" charset="0"/>
                <a:cs typeface="Calibri" charset="0"/>
              </a:rPr>
            </a:br>
            <a:r>
              <a:rPr lang="en-US">
                <a:solidFill>
                  <a:schemeClr val="tx2"/>
                </a:solidFill>
                <a:latin typeface="Calibri" charset="0"/>
                <a:cs typeface="Calibri" charset="0"/>
              </a:rPr>
              <a:t>system</a:t>
            </a:r>
          </a:p>
        </p:txBody>
      </p:sp>
      <p:sp>
        <p:nvSpPr>
          <p:cNvPr id="7" name="TextBox 6">
            <a:extLst>
              <a:ext uri="{FF2B5EF4-FFF2-40B4-BE49-F238E27FC236}">
                <a16:creationId xmlns:a16="http://schemas.microsoft.com/office/drawing/2014/main" id="{3C6EB81D-EF1C-8045-B0AC-72C8EDB36506}"/>
              </a:ext>
            </a:extLst>
          </p:cNvPr>
          <p:cNvSpPr txBox="1"/>
          <p:nvPr/>
        </p:nvSpPr>
        <p:spPr>
          <a:xfrm>
            <a:off x="9273480" y="3068960"/>
            <a:ext cx="643125" cy="369332"/>
          </a:xfrm>
          <a:prstGeom prst="rect">
            <a:avLst/>
          </a:prstGeom>
          <a:noFill/>
        </p:spPr>
        <p:txBody>
          <a:bodyPr wrap="none" rtlCol="0">
            <a:spAutoFit/>
          </a:bodyPr>
          <a:lstStyle/>
          <a:p>
            <a:r>
              <a:rPr lang="en-US">
                <a:solidFill>
                  <a:schemeClr val="tx2"/>
                </a:solidFill>
                <a:latin typeface="Calibri" charset="0"/>
                <a:cs typeface="Calibri" charset="0"/>
              </a:rPr>
              <a:t>doc1</a:t>
            </a:r>
            <a:endParaRPr lang="en-US"/>
          </a:p>
        </p:txBody>
      </p:sp>
      <p:sp>
        <p:nvSpPr>
          <p:cNvPr id="8" name="TextBox 7">
            <a:extLst>
              <a:ext uri="{FF2B5EF4-FFF2-40B4-BE49-F238E27FC236}">
                <a16:creationId xmlns:a16="http://schemas.microsoft.com/office/drawing/2014/main" id="{417F4EA3-A6BF-734A-A460-1A5ACDC83311}"/>
              </a:ext>
            </a:extLst>
          </p:cNvPr>
          <p:cNvSpPr txBox="1"/>
          <p:nvPr/>
        </p:nvSpPr>
        <p:spPr>
          <a:xfrm>
            <a:off x="9234300" y="4975894"/>
            <a:ext cx="643125" cy="369332"/>
          </a:xfrm>
          <a:prstGeom prst="rect">
            <a:avLst/>
          </a:prstGeom>
          <a:noFill/>
        </p:spPr>
        <p:txBody>
          <a:bodyPr wrap="none" rtlCol="0">
            <a:spAutoFit/>
          </a:bodyPr>
          <a:lstStyle/>
          <a:p>
            <a:r>
              <a:rPr lang="en-US">
                <a:solidFill>
                  <a:schemeClr val="tx2"/>
                </a:solidFill>
                <a:latin typeface="Calibri" charset="0"/>
                <a:cs typeface="Calibri" charset="0"/>
              </a:rPr>
              <a:t>doc2</a:t>
            </a:r>
            <a:endParaRPr lang="en-US"/>
          </a:p>
        </p:txBody>
      </p:sp>
      <p:pic>
        <p:nvPicPr>
          <p:cNvPr id="10" name="Picture 9">
            <a:extLst>
              <a:ext uri="{FF2B5EF4-FFF2-40B4-BE49-F238E27FC236}">
                <a16:creationId xmlns:a16="http://schemas.microsoft.com/office/drawing/2014/main" id="{638B07EA-69CF-7449-BB08-F201E723D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48" y="3447536"/>
            <a:ext cx="2736304" cy="2717815"/>
          </a:xfrm>
          <a:prstGeom prst="rect">
            <a:avLst/>
          </a:prstGeom>
        </p:spPr>
      </p:pic>
      <p:sp>
        <p:nvSpPr>
          <p:cNvPr id="11" name="TextBox 10">
            <a:extLst>
              <a:ext uri="{FF2B5EF4-FFF2-40B4-BE49-F238E27FC236}">
                <a16:creationId xmlns:a16="http://schemas.microsoft.com/office/drawing/2014/main" id="{447456F7-6CAC-4042-87A5-B96F347F88E6}"/>
              </a:ext>
            </a:extLst>
          </p:cNvPr>
          <p:cNvSpPr txBox="1"/>
          <p:nvPr/>
        </p:nvSpPr>
        <p:spPr>
          <a:xfrm>
            <a:off x="3200067" y="5769429"/>
            <a:ext cx="1380506" cy="369332"/>
          </a:xfrm>
          <a:prstGeom prst="rect">
            <a:avLst/>
          </a:prstGeom>
          <a:noFill/>
        </p:spPr>
        <p:txBody>
          <a:bodyPr wrap="none" rtlCol="0">
            <a:spAutoFit/>
          </a:bodyPr>
          <a:lstStyle/>
          <a:p>
            <a:r>
              <a:rPr lang="en-US">
                <a:solidFill>
                  <a:schemeClr val="tx2"/>
                </a:solidFill>
                <a:latin typeface="Calibri" charset="0"/>
                <a:cs typeface="Calibri" charset="0"/>
              </a:rPr>
              <a:t>Singhal 1996</a:t>
            </a:r>
          </a:p>
        </p:txBody>
      </p:sp>
      <p:sp>
        <p:nvSpPr>
          <p:cNvPr id="9" name="TextBox 8">
            <a:extLst>
              <a:ext uri="{FF2B5EF4-FFF2-40B4-BE49-F238E27FC236}">
                <a16:creationId xmlns:a16="http://schemas.microsoft.com/office/drawing/2014/main" id="{63EB04AD-6576-9043-8C7E-441423CF0AA9}"/>
              </a:ext>
            </a:extLst>
          </p:cNvPr>
          <p:cNvSpPr txBox="1"/>
          <p:nvPr/>
        </p:nvSpPr>
        <p:spPr>
          <a:xfrm>
            <a:off x="7316380" y="3993944"/>
            <a:ext cx="2133918" cy="369332"/>
          </a:xfrm>
          <a:prstGeom prst="rect">
            <a:avLst/>
          </a:prstGeom>
          <a:noFill/>
        </p:spPr>
        <p:txBody>
          <a:bodyPr wrap="none" rtlCol="0">
            <a:spAutoFit/>
          </a:bodyPr>
          <a:lstStyle/>
          <a:p>
            <a:r>
              <a:rPr lang="en-US" dirty="0">
                <a:latin typeface="Calibri" charset="0"/>
                <a:ea typeface="Calibri" charset="0"/>
                <a:cs typeface="Calibri" charset="0"/>
              </a:rPr>
              <a:t>(0.25,0.25,0.25,0.25)</a:t>
            </a:r>
            <a:endParaRPr lang="en-US"/>
          </a:p>
        </p:txBody>
      </p:sp>
      <p:sp>
        <p:nvSpPr>
          <p:cNvPr id="12" name="TextBox 11">
            <a:extLst>
              <a:ext uri="{FF2B5EF4-FFF2-40B4-BE49-F238E27FC236}">
                <a16:creationId xmlns:a16="http://schemas.microsoft.com/office/drawing/2014/main" id="{26A6F618-634B-2F41-A23D-42F4D603F2E1}"/>
              </a:ext>
            </a:extLst>
          </p:cNvPr>
          <p:cNvSpPr txBox="1"/>
          <p:nvPr/>
        </p:nvSpPr>
        <p:spPr>
          <a:xfrm>
            <a:off x="7725146" y="6062546"/>
            <a:ext cx="1316386" cy="369332"/>
          </a:xfrm>
          <a:prstGeom prst="rect">
            <a:avLst/>
          </a:prstGeom>
          <a:noFill/>
        </p:spPr>
        <p:txBody>
          <a:bodyPr wrap="none" rtlCol="0">
            <a:spAutoFit/>
          </a:bodyPr>
          <a:lstStyle/>
          <a:p>
            <a:r>
              <a:rPr lang="en-US" dirty="0">
                <a:latin typeface="Calibri" charset="0"/>
                <a:ea typeface="Calibri" charset="0"/>
                <a:cs typeface="Calibri" charset="0"/>
              </a:rPr>
              <a:t>(0.5,0.5,0,0)</a:t>
            </a:r>
            <a:endParaRPr lang="en-US"/>
          </a:p>
        </p:txBody>
      </p:sp>
    </p:spTree>
    <p:extLst>
      <p:ext uri="{BB962C8B-B14F-4D97-AF65-F5344CB8AC3E}">
        <p14:creationId xmlns:p14="http://schemas.microsoft.com/office/powerpoint/2010/main" val="182028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F0B65-9F33-4F42-8045-D957385E7E39}"/>
              </a:ext>
            </a:extLst>
          </p:cNvPr>
          <p:cNvSpPr>
            <a:spLocks noGrp="1"/>
          </p:cNvSpPr>
          <p:nvPr>
            <p:ph type="title"/>
          </p:nvPr>
        </p:nvSpPr>
        <p:spPr/>
        <p:txBody>
          <a:bodyPr/>
          <a:lstStyle/>
          <a:p>
            <a:r>
              <a:rPr lang="en-US"/>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C9D655-DF03-E646-AD18-6B9E6143E0DF}"/>
                  </a:ext>
                </a:extLst>
              </p:cNvPr>
              <p:cNvSpPr>
                <a:spLocks noGrp="1"/>
              </p:cNvSpPr>
              <p:nvPr>
                <p:ph idx="1"/>
              </p:nvPr>
            </p:nvSpPr>
            <p:spPr/>
            <p:txBody>
              <a:bodyPr/>
              <a:lstStyle/>
              <a:p>
                <a:r>
                  <a:rPr lang="en-US" sz="2800"/>
                  <a:t>Different schemes for length normalization</a:t>
                </a:r>
              </a:p>
              <a:p>
                <a:r>
                  <a:rPr lang="en-US" sz="2800"/>
                  <a:t>Original scheme:    </a:t>
                </a:r>
                <a14:m>
                  <m:oMath xmlns:m="http://schemas.openxmlformats.org/officeDocument/2006/math">
                    <m:f>
                      <m:fPr>
                        <m:ctrlPr>
                          <a:rPr lang="en-US" sz="2800" i="1">
                            <a:latin typeface="Cambria Math" panose="02040503050406030204" pitchFamily="18" charset="0"/>
                          </a:rPr>
                        </m:ctrlPr>
                      </m:fPr>
                      <m:num>
                        <m:r>
                          <a:rPr lang="fr-CH" sz="2800" b="0" i="1">
                            <a:latin typeface="Cambria Math" panose="02040503050406030204" pitchFamily="18" charset="0"/>
                          </a:rPr>
                          <m:t>𝑡𝑓</m:t>
                        </m:r>
                        <m:r>
                          <a:rPr lang="fr-CH" sz="2800" b="0" i="1">
                            <a:latin typeface="Cambria Math" panose="02040503050406030204" pitchFamily="18" charset="0"/>
                          </a:rPr>
                          <m:t>∗</m:t>
                        </m:r>
                        <m:r>
                          <a:rPr lang="fr-CH" sz="2800" b="0" i="1">
                            <a:latin typeface="Cambria Math" panose="02040503050406030204" pitchFamily="18" charset="0"/>
                          </a:rPr>
                          <m:t>𝑖𝑑𝑓</m:t>
                        </m:r>
                      </m:num>
                      <m:den>
                        <m:r>
                          <a:rPr lang="fr-CH" sz="2800" b="0" i="1">
                            <a:latin typeface="Cambria Math" panose="02040503050406030204" pitchFamily="18" charset="0"/>
                          </a:rPr>
                          <m:t>(</m:t>
                        </m:r>
                        <m:d>
                          <m:dPr>
                            <m:ctrlPr>
                              <a:rPr lang="fr-CH" sz="2800" b="0" i="1">
                                <a:latin typeface="Cambria Math" panose="02040503050406030204" pitchFamily="18" charset="0"/>
                              </a:rPr>
                            </m:ctrlPr>
                          </m:dPr>
                          <m:e>
                            <m:r>
                              <a:rPr lang="fr-CH" sz="2800" b="0" i="1">
                                <a:latin typeface="Cambria Math" panose="02040503050406030204" pitchFamily="18" charset="0"/>
                              </a:rPr>
                              <m:t>1−</m:t>
                            </m:r>
                            <m:r>
                              <a:rPr lang="fr-CH" sz="2800" b="0" i="1">
                                <a:latin typeface="Cambria Math" panose="02040503050406030204" pitchFamily="18" charset="0"/>
                              </a:rPr>
                              <m:t>𝑠</m:t>
                            </m:r>
                          </m:e>
                        </m:d>
                        <m:r>
                          <a:rPr lang="fr-CH" sz="2800" b="0" i="1">
                            <a:latin typeface="Cambria Math" panose="02040503050406030204" pitchFamily="18" charset="0"/>
                          </a:rPr>
                          <m:t>∗</m:t>
                        </m:r>
                        <m:r>
                          <a:rPr lang="fr-CH" sz="2800" b="0" i="1">
                            <a:latin typeface="Cambria Math" panose="02040503050406030204" pitchFamily="18" charset="0"/>
                          </a:rPr>
                          <m:t>𝑝𝑖𝑣𝑜𝑡</m:t>
                        </m:r>
                        <m:r>
                          <a:rPr lang="fr-CH" sz="2800" b="0" i="1">
                            <a:latin typeface="Cambria Math" panose="02040503050406030204" pitchFamily="18" charset="0"/>
                          </a:rPr>
                          <m:t>+</m:t>
                        </m:r>
                        <m:r>
                          <a:rPr lang="fr-CH" sz="2800" b="0" i="1">
                            <a:latin typeface="Cambria Math" panose="02040503050406030204" pitchFamily="18" charset="0"/>
                          </a:rPr>
                          <m:t>𝑠</m:t>
                        </m:r>
                        <m:r>
                          <a:rPr lang="fr-CH" sz="2800" b="0" i="1">
                            <a:latin typeface="Cambria Math" panose="02040503050406030204" pitchFamily="18" charset="0"/>
                          </a:rPr>
                          <m:t>∗</m:t>
                        </m:r>
                        <m:r>
                          <a:rPr lang="fr-CH" sz="2800" b="0" i="1">
                            <a:latin typeface="Cambria Math" panose="02040503050406030204" pitchFamily="18" charset="0"/>
                          </a:rPr>
                          <m:t>𝑛</m:t>
                        </m:r>
                        <m:r>
                          <a:rPr lang="fr-CH" sz="2800" b="0" i="1">
                            <a:latin typeface="Cambria Math" panose="02040503050406030204" pitchFamily="18" charset="0"/>
                          </a:rPr>
                          <m:t>)</m:t>
                        </m:r>
                      </m:den>
                    </m:f>
                  </m:oMath>
                </a14:m>
                <a:endParaRPr lang="en-US" sz="2800"/>
              </a:p>
              <a:p>
                <a:pPr marL="0" indent="0"/>
                <a14:m>
                  <m:oMath xmlns:m="http://schemas.openxmlformats.org/officeDocument/2006/math">
                    <m:r>
                      <a:rPr lang="fr-CH" sz="2800" i="1">
                        <a:latin typeface="Cambria Math" panose="02040503050406030204" pitchFamily="18" charset="0"/>
                      </a:rPr>
                      <m:t>𝑠</m:t>
                    </m:r>
                  </m:oMath>
                </a14:m>
                <a:r>
                  <a:rPr lang="en-US" sz="2800"/>
                  <a:t> = slope </a:t>
                </a:r>
              </a:p>
              <a:p>
                <a:pPr marL="0" indent="0"/>
                <a14:m>
                  <m:oMath xmlns:m="http://schemas.openxmlformats.org/officeDocument/2006/math">
                    <m:r>
                      <a:rPr lang="fr-CH" sz="2800" i="1">
                        <a:latin typeface="Cambria Math" panose="02040503050406030204" pitchFamily="18" charset="0"/>
                      </a:rPr>
                      <m:t>𝑛</m:t>
                    </m:r>
                  </m:oMath>
                </a14:m>
                <a:r>
                  <a:rPr lang="en-US" sz="2800"/>
                  <a:t> = old normalization factor (i.e.</a:t>
                </a:r>
                <a14:m>
                  <m:oMath xmlns:m="http://schemas.openxmlformats.org/officeDocument/2006/math">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fr-CH" sz="2800" b="0" i="1">
                                <a:latin typeface="Cambria Math" panose="02040503050406030204" pitchFamily="18" charset="0"/>
                              </a:rPr>
                              <m:t>𝑑</m:t>
                            </m:r>
                          </m:e>
                        </m:acc>
                      </m:e>
                    </m:d>
                  </m:oMath>
                </a14:m>
                <a:r>
                  <a:rPr lang="en-US" sz="2800"/>
                  <a:t>)</a:t>
                </a:r>
              </a:p>
              <a:p>
                <a:r>
                  <a:rPr lang="en-US" sz="2800"/>
                  <a:t>Advantage:</a:t>
                </a:r>
              </a:p>
              <a:p>
                <a:pPr marL="457200" indent="-457200">
                  <a:buFont typeface="Arial" panose="020B0604020202020204" pitchFamily="34" charset="0"/>
                  <a:buChar char="•"/>
                </a:pPr>
                <a:r>
                  <a:rPr lang="en-US" sz="2800"/>
                  <a:t>Better retrieval performance</a:t>
                </a:r>
              </a:p>
              <a:p>
                <a:pPr marL="0" indent="0"/>
                <a:r>
                  <a:rPr lang="en-US" sz="2800"/>
                  <a:t>Disadvantage</a:t>
                </a:r>
              </a:p>
              <a:p>
                <a:pPr marL="457200" indent="-457200">
                  <a:buFont typeface="Arial" panose="020B0604020202020204" pitchFamily="34" charset="0"/>
                  <a:buChar char="•"/>
                </a:pPr>
                <a:r>
                  <a:rPr lang="en-US" sz="2800"/>
                  <a:t>Normalization is collection specific</a:t>
                </a:r>
              </a:p>
              <a:p>
                <a:pPr marL="457200" indent="-457200">
                  <a:buFont typeface="Arial" panose="020B0604020202020204" pitchFamily="34" charset="0"/>
                  <a:buChar char="•"/>
                </a:pPr>
                <a:r>
                  <a:rPr lang="en-US" sz="2800"/>
                  <a:t>Needs to be empirically found</a:t>
                </a:r>
              </a:p>
            </p:txBody>
          </p:sp>
        </mc:Choice>
        <mc:Fallback xmlns="">
          <p:sp>
            <p:nvSpPr>
              <p:cNvPr id="3" name="Content Placeholder 2">
                <a:extLst>
                  <a:ext uri="{FF2B5EF4-FFF2-40B4-BE49-F238E27FC236}">
                    <a16:creationId xmlns:a16="http://schemas.microsoft.com/office/drawing/2014/main" id="{84C9D655-DF03-E646-AD18-6B9E6143E0DF}"/>
                  </a:ext>
                </a:extLst>
              </p:cNvPr>
              <p:cNvSpPr>
                <a:spLocks noGrp="1" noRot="1" noChangeAspect="1" noMove="1" noResize="1" noEditPoints="1" noAdjustHandles="1" noChangeArrowheads="1" noChangeShapeType="1" noTextEdit="1"/>
              </p:cNvSpPr>
              <p:nvPr>
                <p:ph idx="1"/>
              </p:nvPr>
            </p:nvSpPr>
            <p:spPr>
              <a:blipFill>
                <a:blip r:embed="rId3"/>
                <a:stretch>
                  <a:fillRect l="-1268" t="-1259" b="-30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30ECED-C543-1F45-BE2E-75D9681E9C24}"/>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pic>
        <p:nvPicPr>
          <p:cNvPr id="8" name="Picture 7">
            <a:extLst>
              <a:ext uri="{FF2B5EF4-FFF2-40B4-BE49-F238E27FC236}">
                <a16:creationId xmlns:a16="http://schemas.microsoft.com/office/drawing/2014/main" id="{89A5E531-AE5C-584C-8CFC-B38B319E4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869" y="2492896"/>
            <a:ext cx="3160564" cy="3179192"/>
          </a:xfrm>
          <a:prstGeom prst="rect">
            <a:avLst/>
          </a:prstGeom>
        </p:spPr>
      </p:pic>
      <p:sp>
        <p:nvSpPr>
          <p:cNvPr id="6" name="TextBox 5">
            <a:extLst>
              <a:ext uri="{FF2B5EF4-FFF2-40B4-BE49-F238E27FC236}">
                <a16:creationId xmlns:a16="http://schemas.microsoft.com/office/drawing/2014/main" id="{9F5DDDF9-79B5-CB42-ACF0-8BF23BE26D59}"/>
              </a:ext>
            </a:extLst>
          </p:cNvPr>
          <p:cNvSpPr txBox="1"/>
          <p:nvPr/>
        </p:nvSpPr>
        <p:spPr>
          <a:xfrm>
            <a:off x="6358176" y="6001966"/>
            <a:ext cx="3047950" cy="400110"/>
          </a:xfrm>
          <a:prstGeom prst="rect">
            <a:avLst/>
          </a:prstGeom>
          <a:noFill/>
        </p:spPr>
        <p:txBody>
          <a:bodyPr wrap="none" rtlCol="0">
            <a:spAutoFit/>
          </a:bodyPr>
          <a:lstStyle/>
          <a:p>
            <a:r>
              <a:rPr lang="en-US" sz="2000">
                <a:latin typeface="Calibri"/>
                <a:ea typeface="ＭＳ Ｐゴシック" pitchFamily="34" charset="-128"/>
                <a:cs typeface="Calibri"/>
              </a:rPr>
              <a:t>Cosine normalization factor</a:t>
            </a:r>
          </a:p>
        </p:txBody>
      </p:sp>
      <p:sp>
        <p:nvSpPr>
          <p:cNvPr id="5" name="TextBox 4">
            <a:extLst>
              <a:ext uri="{FF2B5EF4-FFF2-40B4-BE49-F238E27FC236}">
                <a16:creationId xmlns:a16="http://schemas.microsoft.com/office/drawing/2014/main" id="{58796244-CF6C-334A-9348-AC4032303048}"/>
              </a:ext>
            </a:extLst>
          </p:cNvPr>
          <p:cNvSpPr txBox="1"/>
          <p:nvPr/>
        </p:nvSpPr>
        <p:spPr>
          <a:xfrm>
            <a:off x="7249061" y="5672088"/>
            <a:ext cx="1266180"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Document length</a:t>
            </a:r>
          </a:p>
        </p:txBody>
      </p:sp>
      <p:sp>
        <p:nvSpPr>
          <p:cNvPr id="9" name="TextBox 8">
            <a:extLst>
              <a:ext uri="{FF2B5EF4-FFF2-40B4-BE49-F238E27FC236}">
                <a16:creationId xmlns:a16="http://schemas.microsoft.com/office/drawing/2014/main" id="{8CE0BB4F-D67B-984E-B36A-B6BADCBC627D}"/>
              </a:ext>
            </a:extLst>
          </p:cNvPr>
          <p:cNvSpPr txBox="1"/>
          <p:nvPr/>
        </p:nvSpPr>
        <p:spPr>
          <a:xfrm rot="16200000">
            <a:off x="5720387" y="3943992"/>
            <a:ext cx="857029" cy="276999"/>
          </a:xfrm>
          <a:prstGeom prst="rect">
            <a:avLst/>
          </a:prstGeom>
          <a:noFill/>
        </p:spPr>
        <p:txBody>
          <a:bodyPr wrap="none" rtlCol="0">
            <a:spAutoFit/>
          </a:bodyPr>
          <a:lstStyle/>
          <a:p>
            <a:r>
              <a:rPr lang="en-US" sz="1200">
                <a:latin typeface="Calibri" panose="020F0502020204030204" pitchFamily="34" charset="0"/>
                <a:cs typeface="Calibri" panose="020F0502020204030204" pitchFamily="34" charset="0"/>
              </a:rPr>
              <a:t>Probability</a:t>
            </a:r>
          </a:p>
        </p:txBody>
      </p:sp>
    </p:spTree>
    <p:extLst>
      <p:ext uri="{BB962C8B-B14F-4D97-AF65-F5344CB8AC3E}">
        <p14:creationId xmlns:p14="http://schemas.microsoft.com/office/powerpoint/2010/main" val="1559813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Variants of Vector Space Retrieval Model</a:t>
            </a:r>
          </a:p>
        </p:txBody>
      </p:sp>
      <p:sp>
        <p:nvSpPr>
          <p:cNvPr id="97282"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The vector model with  </a:t>
            </a:r>
            <a:r>
              <a:rPr lang="en-US" sz="2400" dirty="0" err="1">
                <a:latin typeface="Calibri" charset="0"/>
                <a:ea typeface="ＭＳ Ｐゴシック" charset="0"/>
              </a:rPr>
              <a:t>tf-idf</a:t>
            </a:r>
            <a:r>
              <a:rPr lang="en-US" sz="2400" dirty="0">
                <a:latin typeface="Calibri" charset="0"/>
                <a:ea typeface="ＭＳ Ｐゴシック" charset="0"/>
              </a:rPr>
              <a:t>  weights is a good ranking strategy for general collections</a:t>
            </a:r>
          </a:p>
          <a:p>
            <a:pPr lvl="1" eaLnBrk="1" hangingPunct="1"/>
            <a:r>
              <a:rPr lang="en-US" sz="2000" dirty="0">
                <a:latin typeface="Calibri" charset="0"/>
                <a:ea typeface="Calibri" charset="0"/>
                <a:cs typeface="Calibri" charset="0"/>
              </a:rPr>
              <a:t>many alternative weighting schemes exist, but are not fundamentally different</a:t>
            </a:r>
          </a:p>
          <a:p>
            <a:pPr lvl="1" eaLnBrk="1" hangingPunct="1"/>
            <a:endParaRPr lang="en-US" sz="2000" dirty="0">
              <a:latin typeface="Calibri" charset="0"/>
              <a:ea typeface="Calibri" charset="0"/>
              <a:cs typeface="Calibri" charset="0"/>
            </a:endParaRPr>
          </a:p>
          <a:p>
            <a:pPr marL="0" indent="0" eaLnBrk="1" hangingPunct="1">
              <a:buFontTx/>
              <a:buChar char="–"/>
            </a:pPr>
            <a:endParaRPr lang="en-US" sz="1400" dirty="0">
              <a:latin typeface="Calibri" charset="0"/>
              <a:ea typeface="ＭＳ Ｐゴシック" charset="0"/>
            </a:endParaRPr>
          </a:p>
        </p:txBody>
      </p:sp>
      <p:sp>
        <p:nvSpPr>
          <p:cNvPr id="972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4944"/>
            <a:ext cx="9906000" cy="318198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ea typeface="ＭＳ Ｐゴシック" charset="0"/>
              </a:rPr>
              <a:t>Discussion of Vector Space Retrieval Model</a:t>
            </a:r>
            <a:endParaRPr lang="en-US" dirty="0"/>
          </a:p>
        </p:txBody>
      </p:sp>
      <p:sp>
        <p:nvSpPr>
          <p:cNvPr id="3" name="Content Placeholder 2"/>
          <p:cNvSpPr>
            <a:spLocks noGrp="1"/>
          </p:cNvSpPr>
          <p:nvPr>
            <p:ph idx="1"/>
          </p:nvPr>
        </p:nvSpPr>
        <p:spPr/>
        <p:txBody>
          <a:bodyPr/>
          <a:lstStyle/>
          <a:p>
            <a:pPr marL="0" indent="0" eaLnBrk="1" hangingPunct="1"/>
            <a:r>
              <a:rPr lang="en-US" sz="2800" dirty="0">
                <a:latin typeface="Calibri" charset="0"/>
                <a:ea typeface="ＭＳ Ｐゴシック" charset="0"/>
              </a:rPr>
              <a:t>Advantages</a:t>
            </a:r>
          </a:p>
          <a:p>
            <a:pPr lvl="1" eaLnBrk="1" hangingPunct="1"/>
            <a:r>
              <a:rPr lang="en-US" sz="2400" dirty="0">
                <a:latin typeface="Calibri" charset="0"/>
                <a:ea typeface="Calibri" charset="0"/>
                <a:cs typeface="Calibri" charset="0"/>
              </a:rPr>
              <a:t>term-weighting improves quality of the answer set</a:t>
            </a:r>
          </a:p>
          <a:p>
            <a:pPr lvl="1" eaLnBrk="1" hangingPunct="1"/>
            <a:r>
              <a:rPr lang="en-US" sz="2400" dirty="0">
                <a:latin typeface="Calibri" charset="0"/>
                <a:ea typeface="Calibri" charset="0"/>
                <a:cs typeface="Calibri" charset="0"/>
              </a:rPr>
              <a:t>partial matching allows retrieval of docs that approximate the query conditions</a:t>
            </a:r>
          </a:p>
          <a:p>
            <a:pPr lvl="1" eaLnBrk="1" hangingPunct="1"/>
            <a:r>
              <a:rPr lang="en-US" sz="2400" dirty="0">
                <a:latin typeface="Calibri" charset="0"/>
                <a:ea typeface="Calibri" charset="0"/>
                <a:cs typeface="Calibri" charset="0"/>
              </a:rPr>
              <a:t>cosine ranking formula sorts documents according to degree of similarity to the query</a:t>
            </a:r>
          </a:p>
          <a:p>
            <a:pPr marL="0" indent="0" eaLnBrk="1" hangingPunct="1"/>
            <a:r>
              <a:rPr lang="en-US" sz="2800" dirty="0">
                <a:latin typeface="Calibri" charset="0"/>
                <a:ea typeface="ＭＳ Ｐゴシック" charset="0"/>
              </a:rPr>
              <a:t>Disadvantages</a:t>
            </a:r>
          </a:p>
          <a:p>
            <a:pPr lvl="1" eaLnBrk="1" hangingPunct="1"/>
            <a:r>
              <a:rPr lang="en-US" sz="2400" dirty="0">
                <a:latin typeface="Calibri" charset="0"/>
                <a:ea typeface="Calibri" charset="0"/>
                <a:cs typeface="Calibri" charset="0"/>
              </a:rPr>
              <a:t>assumes independence of index terms; not clear that this is a disadvantage</a:t>
            </a:r>
          </a:p>
          <a:p>
            <a:pPr lvl="1" eaLnBrk="1" hangingPunct="1"/>
            <a:r>
              <a:rPr lang="en-US" sz="2400" dirty="0">
                <a:latin typeface="Calibri" charset="0"/>
                <a:ea typeface="Calibri" charset="0"/>
                <a:cs typeface="Calibri" charset="0"/>
              </a:rPr>
              <a:t>No theoretical justification why the model works</a:t>
            </a:r>
          </a:p>
          <a:p>
            <a:endParaRPr lang="en-US" sz="3600"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1737546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D5801-D308-8D4D-A565-269347C11BFC}"/>
              </a:ext>
            </a:extLst>
          </p:cNvPr>
          <p:cNvSpPr>
            <a:spLocks noGrp="1"/>
          </p:cNvSpPr>
          <p:nvPr>
            <p:ph type="title"/>
          </p:nvPr>
        </p:nvSpPr>
        <p:spPr/>
        <p:txBody>
          <a:bodyPr/>
          <a:lstStyle/>
          <a:p>
            <a:r>
              <a:rPr lang="en-US"/>
              <a:t>4. Evaluating Information retrieval</a:t>
            </a:r>
          </a:p>
        </p:txBody>
      </p:sp>
      <p:sp>
        <p:nvSpPr>
          <p:cNvPr id="8" name="Text Placeholder 7">
            <a:extLst>
              <a:ext uri="{FF2B5EF4-FFF2-40B4-BE49-F238E27FC236}">
                <a16:creationId xmlns:a16="http://schemas.microsoft.com/office/drawing/2014/main" id="{7EE7404D-AA51-6741-8591-B312CCAAC2C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2D8121B-6900-0A4E-83B6-AF447618918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137254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Calibri" charset="0"/>
                <a:ea typeface="ＭＳ Ｐゴシック" charset="0"/>
              </a:rPr>
              <a:t>Evaluating a Retrieval Model</a:t>
            </a:r>
          </a:p>
        </p:txBody>
      </p:sp>
      <p:sp>
        <p:nvSpPr>
          <p:cNvPr id="34818" name="Rectangle 3"/>
          <p:cNvSpPr>
            <a:spLocks noGrp="1" noChangeArrowheads="1"/>
          </p:cNvSpPr>
          <p:nvPr>
            <p:ph idx="1"/>
          </p:nvPr>
        </p:nvSpPr>
        <p:spPr/>
        <p:txBody>
          <a:bodyPr/>
          <a:lstStyle/>
          <a:p>
            <a:pPr marL="0" indent="0" eaLnBrk="1" hangingPunct="1"/>
            <a:r>
              <a:rPr lang="en-US" dirty="0">
                <a:latin typeface="Calibri" charset="0"/>
                <a:ea typeface="ＭＳ Ｐゴシック" charset="0"/>
              </a:rPr>
              <a:t>Quality of a retrieval model depends on how well it matches user needs!</a:t>
            </a:r>
          </a:p>
          <a:p>
            <a:pPr marL="0" indent="0" eaLnBrk="1" hangingPunct="1"/>
            <a:endParaRPr lang="en-US" sz="1800" dirty="0">
              <a:latin typeface="Calibri" charset="0"/>
              <a:ea typeface="ＭＳ Ｐゴシック" charset="0"/>
            </a:endParaRPr>
          </a:p>
          <a:p>
            <a:pPr marL="0" indent="0" eaLnBrk="1" hangingPunct="1"/>
            <a:r>
              <a:rPr lang="en-US" dirty="0">
                <a:latin typeface="Calibri" charset="0"/>
                <a:ea typeface="ＭＳ Ｐゴシック" charset="0"/>
              </a:rPr>
              <a:t>Comparison to database querying</a:t>
            </a:r>
          </a:p>
          <a:p>
            <a:pPr lvl="1" eaLnBrk="1" hangingPunct="1"/>
            <a:r>
              <a:rPr lang="en-US" dirty="0">
                <a:latin typeface="Calibri" charset="0"/>
                <a:ea typeface="Calibri" charset="0"/>
                <a:cs typeface="Calibri" charset="0"/>
              </a:rPr>
              <a:t>correct evaluation can be formally verified</a:t>
            </a:r>
          </a:p>
        </p:txBody>
      </p:sp>
      <p:sp>
        <p:nvSpPr>
          <p:cNvPr id="34819"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50786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Information Retrieval?</a:t>
            </a:r>
          </a:p>
        </p:txBody>
      </p:sp>
      <p:sp>
        <p:nvSpPr>
          <p:cNvPr id="3" name="Content Placeholder 2"/>
          <p:cNvSpPr>
            <a:spLocks noGrp="1"/>
          </p:cNvSpPr>
          <p:nvPr>
            <p:ph idx="1"/>
          </p:nvPr>
        </p:nvSpPr>
        <p:spPr/>
        <p:txBody>
          <a:bodyPr/>
          <a:lstStyle/>
          <a:p>
            <a:pPr marL="0" indent="0"/>
            <a:r>
              <a:rPr lang="en-US" dirty="0"/>
              <a:t>Information retrieval (IR) is the task of finding in a large collection of documents those that satisfy the information needs of a user</a:t>
            </a:r>
          </a:p>
          <a:p>
            <a:pPr marL="857250" lvl="1" indent="-457200"/>
            <a:endParaRPr lang="en-US" dirty="0"/>
          </a:p>
          <a:p>
            <a:pPr marL="457200" indent="-457200"/>
            <a:r>
              <a:rPr lang="en-US" dirty="0"/>
              <a:t>Examples</a:t>
            </a:r>
          </a:p>
          <a:p>
            <a:pPr marL="857250" lvl="1" indent="-457200">
              <a:buFont typeface="Arial" panose="020B0604020202020204" pitchFamily="34" charset="0"/>
              <a:buChar char="–"/>
            </a:pPr>
            <a:r>
              <a:rPr lang="en-US" dirty="0"/>
              <a:t>Searching documents in a library</a:t>
            </a:r>
          </a:p>
          <a:p>
            <a:pPr marL="857250" lvl="1" indent="-457200">
              <a:buFont typeface="Arial" panose="020B0604020202020204" pitchFamily="34" charset="0"/>
              <a:buChar char="–"/>
            </a:pPr>
            <a:r>
              <a:rPr lang="en-US" dirty="0"/>
              <a:t>Searching the Web</a:t>
            </a:r>
          </a:p>
          <a:p>
            <a:pPr marL="0" indent="0"/>
            <a:r>
              <a:rPr lang="en-US" dirty="0"/>
              <a:t>		</a:t>
            </a:r>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FFB1D86-6ED4-2247-95D6-475E57E8DCAD}"/>
                  </a:ext>
                </a:extLst>
              </p:cNvPr>
              <p:cNvSpPr/>
              <p:nvPr/>
            </p:nvSpPr>
            <p:spPr>
              <a:xfrm>
                <a:off x="2576736" y="5373216"/>
                <a:ext cx="4332661" cy="584775"/>
              </a:xfrm>
              <a:prstGeom prst="rect">
                <a:avLst/>
              </a:prstGeom>
              <a:ln>
                <a:solidFill>
                  <a:schemeClr val="tx1"/>
                </a:solidFill>
              </a:ln>
            </p:spPr>
            <p:txBody>
              <a:bodyPr wrap="none">
                <a:spAutoFit/>
              </a:bodyPr>
              <a:lstStyle/>
              <a:p>
                <a:pPr marL="0" indent="0"/>
                <a:r>
                  <a:rPr lang="en-US" sz="3200" dirty="0">
                    <a:latin typeface="Calibri"/>
                    <a:ea typeface="ＭＳ Ｐゴシック" pitchFamily="34" charset="-128"/>
                    <a:cs typeface="Calibri"/>
                  </a:rPr>
                  <a:t>Formally</a:t>
                </a:r>
                <a:r>
                  <a:rPr lang="en-US" sz="3200" dirty="0"/>
                  <a:t>: </a:t>
                </a:r>
                <a14:m>
                  <m:oMath xmlns:m="http://schemas.openxmlformats.org/officeDocument/2006/math">
                    <m:r>
                      <m:rPr>
                        <m:sty m:val="p"/>
                      </m:rPr>
                      <a:rPr lang="fr-CH" sz="3200" dirty="0">
                        <a:latin typeface="Cambria Math" panose="02040503050406030204" pitchFamily="18" charset="0"/>
                      </a:rPr>
                      <m:t>IR</m:t>
                    </m:r>
                    <m:r>
                      <a:rPr lang="fr-CH" sz="3200" i="1" dirty="0">
                        <a:latin typeface="Cambria Math" panose="02040503050406030204" pitchFamily="18" charset="0"/>
                      </a:rPr>
                      <m:t>:</m:t>
                    </m:r>
                    <m:sSup>
                      <m:sSupPr>
                        <m:ctrlPr>
                          <a:rPr lang="fr-CH" sz="3200" i="1" dirty="0">
                            <a:latin typeface="Cambria Math" panose="02040503050406030204" pitchFamily="18" charset="0"/>
                          </a:rPr>
                        </m:ctrlPr>
                      </m:sSupPr>
                      <m:e>
                        <m:r>
                          <a:rPr lang="fr-CH" sz="3200" i="1" dirty="0">
                            <a:latin typeface="Cambria Math" panose="02040503050406030204" pitchFamily="18" charset="0"/>
                          </a:rPr>
                          <m:t>2</m:t>
                        </m:r>
                      </m:e>
                      <m:sup>
                        <m:r>
                          <a:rPr lang="fr-CH" sz="3200" i="1" dirty="0">
                            <a:latin typeface="Cambria Math" panose="02040503050406030204" pitchFamily="18" charset="0"/>
                          </a:rPr>
                          <m:t>𝐷</m:t>
                        </m:r>
                      </m:sup>
                    </m:sSup>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𝑄</m:t>
                    </m:r>
                    <m:r>
                      <a:rPr lang="fr-CH" sz="3200" i="1" dirty="0">
                        <a:latin typeface="Cambria Math" panose="02040503050406030204" pitchFamily="18" charset="0"/>
                        <a:ea typeface="Cambria Math" panose="02040503050406030204" pitchFamily="18" charset="0"/>
                      </a:rPr>
                      <m:t>→</m:t>
                    </m:r>
                    <m:r>
                      <a:rPr lang="fr-CH" sz="3200" i="1" dirty="0">
                        <a:latin typeface="Cambria Math" panose="02040503050406030204" pitchFamily="18" charset="0"/>
                        <a:ea typeface="Cambria Math" panose="02040503050406030204" pitchFamily="18" charset="0"/>
                      </a:rPr>
                      <m:t>𝑅</m:t>
                    </m:r>
                  </m:oMath>
                </a14:m>
                <a:endParaRPr lang="en-US" sz="3200" dirty="0"/>
              </a:p>
            </p:txBody>
          </p:sp>
        </mc:Choice>
        <mc:Fallback xmlns="">
          <p:sp>
            <p:nvSpPr>
              <p:cNvPr id="5" name="Rectangle 4">
                <a:extLst>
                  <a:ext uri="{FF2B5EF4-FFF2-40B4-BE49-F238E27FC236}">
                    <a16:creationId xmlns:a16="http://schemas.microsoft.com/office/drawing/2014/main" id="{9FFB1D86-6ED4-2247-95D6-475E57E8DCAD}"/>
                  </a:ext>
                </a:extLst>
              </p:cNvPr>
              <p:cNvSpPr>
                <a:spLocks noRot="1" noChangeAspect="1" noMove="1" noResize="1" noEditPoints="1" noAdjustHandles="1" noChangeArrowheads="1" noChangeShapeType="1" noTextEdit="1"/>
              </p:cNvSpPr>
              <p:nvPr/>
            </p:nvSpPr>
            <p:spPr>
              <a:xfrm>
                <a:off x="2576736" y="5373216"/>
                <a:ext cx="4332661" cy="584775"/>
              </a:xfrm>
              <a:prstGeom prst="rect">
                <a:avLst/>
              </a:prstGeom>
              <a:blipFill>
                <a:blip r:embed="rId3"/>
                <a:stretch>
                  <a:fillRect l="-3207" t="-10417" b="-2708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89826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lIns="92066" tIns="46034" rIns="92066" bIns="46034"/>
          <a:lstStyle/>
          <a:p>
            <a:pPr eaLnBrk="1" hangingPunct="1"/>
            <a:r>
              <a:rPr lang="en-US" dirty="0">
                <a:latin typeface="Calibri" charset="0"/>
                <a:ea typeface="ＭＳ Ｐゴシック" charset="0"/>
              </a:rPr>
              <a:t>Evaluating Information Retrieval</a:t>
            </a:r>
          </a:p>
        </p:txBody>
      </p:sp>
      <p:sp>
        <p:nvSpPr>
          <p:cNvPr id="41986" name="Rectangle 3"/>
          <p:cNvSpPr>
            <a:spLocks noGrp="1" noChangeArrowheads="1"/>
          </p:cNvSpPr>
          <p:nvPr>
            <p:ph idx="1"/>
          </p:nvPr>
        </p:nvSpPr>
        <p:spPr/>
        <p:txBody>
          <a:bodyPr lIns="92066" tIns="46034" rIns="92066" bIns="46034"/>
          <a:lstStyle/>
          <a:p>
            <a:pPr marL="0" indent="0" eaLnBrk="1" hangingPunct="1"/>
            <a:r>
              <a:rPr lang="en-US" sz="2400" dirty="0">
                <a:latin typeface="Calibri" charset="0"/>
                <a:ea typeface="ＭＳ Ｐゴシック" charset="0"/>
              </a:rPr>
              <a:t>Test collections with test queries, where the relevant documents are identified manually are used to determine the quality of an IR system (e.g. TREC)</a:t>
            </a:r>
          </a:p>
        </p:txBody>
      </p:sp>
      <p:sp>
        <p:nvSpPr>
          <p:cNvPr id="41987"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41988" name="Oval 4"/>
          <p:cNvSpPr>
            <a:spLocks noChangeArrowheads="1"/>
          </p:cNvSpPr>
          <p:nvPr/>
        </p:nvSpPr>
        <p:spPr bwMode="auto">
          <a:xfrm>
            <a:off x="1919908" y="3429000"/>
            <a:ext cx="2803525" cy="1449338"/>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89" name="Oval 5"/>
          <p:cNvSpPr>
            <a:spLocks noChangeArrowheads="1"/>
          </p:cNvSpPr>
          <p:nvPr/>
        </p:nvSpPr>
        <p:spPr bwMode="auto">
          <a:xfrm>
            <a:off x="3570908" y="3501008"/>
            <a:ext cx="2803525" cy="137733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0" name="Oval 6"/>
          <p:cNvSpPr>
            <a:spLocks noChangeArrowheads="1"/>
          </p:cNvSpPr>
          <p:nvPr/>
        </p:nvSpPr>
        <p:spPr bwMode="auto">
          <a:xfrm>
            <a:off x="1424608" y="2924944"/>
            <a:ext cx="5610225" cy="241059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41991" name="Rectangle 7"/>
          <p:cNvSpPr>
            <a:spLocks noChangeArrowheads="1"/>
          </p:cNvSpPr>
          <p:nvPr/>
        </p:nvSpPr>
        <p:spPr bwMode="auto">
          <a:xfrm>
            <a:off x="6720508" y="2924944"/>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Document collection</a:t>
            </a:r>
          </a:p>
        </p:txBody>
      </p:sp>
      <p:sp>
        <p:nvSpPr>
          <p:cNvPr id="41992" name="Rectangle 8"/>
          <p:cNvSpPr>
            <a:spLocks noChangeArrowheads="1"/>
          </p:cNvSpPr>
          <p:nvPr/>
        </p:nvSpPr>
        <p:spPr bwMode="auto">
          <a:xfrm>
            <a:off x="2083421" y="3924821"/>
            <a:ext cx="1651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Relevant documents R</a:t>
            </a:r>
          </a:p>
        </p:txBody>
      </p:sp>
      <p:sp>
        <p:nvSpPr>
          <p:cNvPr id="41993" name="Rectangle 9"/>
          <p:cNvSpPr>
            <a:spLocks noChangeArrowheads="1"/>
          </p:cNvSpPr>
          <p:nvPr/>
        </p:nvSpPr>
        <p:spPr bwMode="auto">
          <a:xfrm>
            <a:off x="4825979" y="3909524"/>
            <a:ext cx="18494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lstStyle/>
          <a:p>
            <a:pPr eaLnBrk="0" hangingPunct="0"/>
            <a:r>
              <a:rPr lang="en-US" b="1">
                <a:latin typeface="Calibri" charset="0"/>
                <a:cs typeface="Calibri" charset="0"/>
              </a:rPr>
              <a:t>Answer set A</a:t>
            </a:r>
          </a:p>
        </p:txBody>
      </p:sp>
      <p:sp>
        <p:nvSpPr>
          <p:cNvPr id="41994" name="Line 10"/>
          <p:cNvSpPr>
            <a:spLocks noChangeShapeType="1"/>
          </p:cNvSpPr>
          <p:nvPr/>
        </p:nvSpPr>
        <p:spPr bwMode="auto">
          <a:xfrm>
            <a:off x="3982071" y="3717031"/>
            <a:ext cx="4953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5" name="Line 11"/>
          <p:cNvSpPr>
            <a:spLocks noChangeShapeType="1"/>
          </p:cNvSpPr>
          <p:nvPr/>
        </p:nvSpPr>
        <p:spPr bwMode="auto">
          <a:xfrm>
            <a:off x="3714013" y="3933055"/>
            <a:ext cx="9906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dirty="0">
              <a:latin typeface="Calibri" charset="0"/>
              <a:ea typeface="Calibri" charset="0"/>
              <a:cs typeface="Calibri" charset="0"/>
            </a:endParaRPr>
          </a:p>
        </p:txBody>
      </p:sp>
      <p:sp>
        <p:nvSpPr>
          <p:cNvPr id="41996" name="Line 12"/>
          <p:cNvSpPr>
            <a:spLocks noChangeShapeType="1"/>
          </p:cNvSpPr>
          <p:nvPr/>
        </p:nvSpPr>
        <p:spPr bwMode="auto">
          <a:xfrm>
            <a:off x="3567733" y="4178250"/>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7" name="Line 13"/>
          <p:cNvSpPr>
            <a:spLocks noChangeShapeType="1"/>
          </p:cNvSpPr>
          <p:nvPr/>
        </p:nvSpPr>
        <p:spPr bwMode="auto">
          <a:xfrm>
            <a:off x="3567733" y="4365103"/>
            <a:ext cx="11557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41998" name="Line 14"/>
          <p:cNvSpPr>
            <a:spLocks noChangeShapeType="1"/>
          </p:cNvSpPr>
          <p:nvPr/>
        </p:nvSpPr>
        <p:spPr bwMode="auto">
          <a:xfrm flipV="1">
            <a:off x="3734421" y="4509120"/>
            <a:ext cx="790575" cy="11229"/>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lIns="91431" tIns="45715" rIns="91431" bIns="45715"/>
          <a:lstStyle/>
          <a:p>
            <a:endParaRPr lang="en-US"/>
          </a:p>
        </p:txBody>
      </p:sp>
      <p:sp>
        <p:nvSpPr>
          <p:cNvPr id="3" name="AutoShape 1" descr="data:image/gif;base64,R0lGODlhAQABAIAAAAAAAP///yH5BAEAAAAALAAAAAABAAEAAAIBRAA7"/>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p:cNvSpPr>
            <a:spLocks noChangeArrowheads="1"/>
          </p:cNvSpPr>
          <p:nvPr/>
        </p:nvSpPr>
        <p:spPr bwMode="auto">
          <a:xfrm>
            <a:off x="3634023" y="4036239"/>
            <a:ext cx="1063112"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dirty="0">
                <a:ln>
                  <a:noFill/>
                </a:ln>
                <a:solidFill>
                  <a:schemeClr val="tx1"/>
                </a:solidFill>
                <a:effectLst/>
                <a:latin typeface="Arial" charset="0"/>
              </a:rPr>
              <a:t> positives</a:t>
            </a:r>
            <a:endParaRPr kumimoji="0" lang="x-none" altLang="x-none" sz="1100" b="0" i="0" u="none" strike="noStrike" cap="none" normalizeH="0" baseline="0" dirty="0">
              <a:ln>
                <a:noFill/>
              </a:ln>
              <a:solidFill>
                <a:schemeClr val="tx1"/>
              </a:solidFill>
              <a:effectLst/>
              <a:latin typeface="Arial" charset="0"/>
            </a:endParaRPr>
          </a:p>
        </p:txBody>
      </p:sp>
      <p:sp>
        <p:nvSpPr>
          <p:cNvPr id="21" name="Rectangle 2"/>
          <p:cNvSpPr>
            <a:spLocks noChangeArrowheads="1"/>
          </p:cNvSpPr>
          <p:nvPr/>
        </p:nvSpPr>
        <p:spPr bwMode="auto">
          <a:xfrm>
            <a:off x="4892701" y="4294186"/>
            <a:ext cx="1119217"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a:ln>
                  <a:noFill/>
                </a:ln>
                <a:solidFill>
                  <a:schemeClr val="tx1"/>
                </a:solidFill>
                <a:effectLst/>
                <a:latin typeface="Arial" charset="0"/>
              </a:rPr>
              <a:t>positives</a:t>
            </a:r>
            <a:endParaRPr kumimoji="0" lang="x-none" altLang="x-none" sz="1100" b="0" i="0" u="none" strike="noStrike" cap="none" normalizeH="0" baseline="0" dirty="0">
              <a:ln>
                <a:noFill/>
              </a:ln>
              <a:solidFill>
                <a:schemeClr val="tx1"/>
              </a:solidFill>
              <a:effectLst/>
              <a:latin typeface="Arial" charset="0"/>
            </a:endParaRPr>
          </a:p>
        </p:txBody>
      </p:sp>
      <p:sp>
        <p:nvSpPr>
          <p:cNvPr id="22" name="Rectangle 2"/>
          <p:cNvSpPr>
            <a:spLocks noChangeArrowheads="1"/>
          </p:cNvSpPr>
          <p:nvPr/>
        </p:nvSpPr>
        <p:spPr bwMode="auto">
          <a:xfrm>
            <a:off x="2379300" y="3647914"/>
            <a:ext cx="1173719"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a:ln>
                  <a:noFill/>
                </a:ln>
                <a:solidFill>
                  <a:schemeClr val="tx1"/>
                </a:solidFill>
                <a:effectLst/>
                <a:latin typeface="Arial" charset="0"/>
              </a:rPr>
              <a:t>False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
        <p:nvSpPr>
          <p:cNvPr id="23" name="Rectangle 2"/>
          <p:cNvSpPr>
            <a:spLocks noChangeArrowheads="1"/>
          </p:cNvSpPr>
          <p:nvPr/>
        </p:nvSpPr>
        <p:spPr bwMode="auto">
          <a:xfrm>
            <a:off x="3652260" y="3064207"/>
            <a:ext cx="1117614" cy="26161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CH" altLang="x-none" sz="1100" b="0" i="0" u="none" strike="noStrike" cap="none" normalizeH="0" baseline="0" dirty="0" err="1">
                <a:ln>
                  <a:noFill/>
                </a:ln>
                <a:solidFill>
                  <a:schemeClr val="tx1"/>
                </a:solidFill>
                <a:effectLst/>
                <a:latin typeface="Arial" charset="0"/>
              </a:rPr>
              <a:t>True</a:t>
            </a:r>
            <a:r>
              <a:rPr kumimoji="0" lang="fr-CH" altLang="x-none" sz="1100" b="0" i="0" u="none" strike="noStrike" cap="none" normalizeH="0" baseline="0" dirty="0">
                <a:ln>
                  <a:noFill/>
                </a:ln>
                <a:solidFill>
                  <a:schemeClr val="tx1"/>
                </a:solidFill>
                <a:effectLst/>
                <a:latin typeface="Arial" charset="0"/>
              </a:rPr>
              <a:t> </a:t>
            </a:r>
            <a:r>
              <a:rPr kumimoji="0" lang="fr-CH" altLang="x-none" sz="1100" b="0" i="0" u="none" strike="noStrike" cap="none" normalizeH="0" dirty="0" err="1">
                <a:ln>
                  <a:noFill/>
                </a:ln>
                <a:solidFill>
                  <a:schemeClr val="tx1"/>
                </a:solidFill>
                <a:effectLst/>
                <a:latin typeface="Arial" charset="0"/>
              </a:rPr>
              <a:t>negatives</a:t>
            </a:r>
            <a:endParaRPr kumimoji="0" lang="x-none" altLang="x-none" sz="11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192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and Precision</a:t>
            </a:r>
          </a:p>
        </p:txBody>
      </p:sp>
      <p:sp>
        <p:nvSpPr>
          <p:cNvPr id="3" name="Content Placeholder 2"/>
          <p:cNvSpPr>
            <a:spLocks noGrp="1"/>
          </p:cNvSpPr>
          <p:nvPr>
            <p:ph idx="1"/>
          </p:nvPr>
        </p:nvSpPr>
        <p:spPr/>
        <p:txBody>
          <a:bodyPr/>
          <a:lstStyle/>
          <a:p>
            <a:pPr marL="0" indent="0" eaLnBrk="1" hangingPunct="1"/>
            <a:r>
              <a:rPr lang="en-US" i="1" dirty="0">
                <a:latin typeface="Calibri" charset="0"/>
                <a:ea typeface="ＭＳ Ｐゴシック" charset="0"/>
              </a:rPr>
              <a:t>Recall</a:t>
            </a:r>
            <a:r>
              <a:rPr lang="en-US" dirty="0">
                <a:latin typeface="Calibri" charset="0"/>
                <a:ea typeface="ＭＳ Ｐゴシック" charset="0"/>
              </a:rPr>
              <a:t> is the fraction of relevant documents retrieved from the set of total relevant documents collection-wide</a:t>
            </a:r>
          </a:p>
          <a:p>
            <a:pPr marL="0" indent="0" eaLnBrk="1" hangingPunct="1"/>
            <a:r>
              <a:rPr lang="en-US" i="1" dirty="0">
                <a:latin typeface="Calibri" charset="0"/>
                <a:ea typeface="ＭＳ Ｐゴシック" charset="0"/>
              </a:rPr>
              <a:t>Precision</a:t>
            </a:r>
            <a:r>
              <a:rPr lang="en-US" dirty="0">
                <a:latin typeface="Calibri" charset="0"/>
                <a:ea typeface="ＭＳ Ｐゴシック" charset="0"/>
              </a:rPr>
              <a:t> is the fraction of relevant documents retrieved from the total number retrieved (answer set)</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graphicFrame>
        <p:nvGraphicFramePr>
          <p:cNvPr id="6" name="Table 5"/>
          <p:cNvGraphicFramePr>
            <a:graphicFrameLocks noGrp="1"/>
          </p:cNvGraphicFramePr>
          <p:nvPr>
            <p:extLst/>
          </p:nvPr>
        </p:nvGraphicFramePr>
        <p:xfrm>
          <a:off x="344489" y="4600833"/>
          <a:ext cx="5112567" cy="1651000"/>
        </p:xfrm>
        <a:graphic>
          <a:graphicData uri="http://schemas.openxmlformats.org/drawingml/2006/table">
            <a:tbl>
              <a:tblPr firstRow="1" bandRow="1">
                <a:tableStyleId>{5C22544A-7EE6-4342-B048-85BDC9FD1C3A}</a:tableStyleId>
              </a:tblPr>
              <a:tblGrid>
                <a:gridCol w="1704189">
                  <a:extLst>
                    <a:ext uri="{9D8B030D-6E8A-4147-A177-3AD203B41FA5}">
                      <a16:colId xmlns:a16="http://schemas.microsoft.com/office/drawing/2014/main" val="20000"/>
                    </a:ext>
                  </a:extLst>
                </a:gridCol>
                <a:gridCol w="1704189">
                  <a:extLst>
                    <a:ext uri="{9D8B030D-6E8A-4147-A177-3AD203B41FA5}">
                      <a16:colId xmlns:a16="http://schemas.microsoft.com/office/drawing/2014/main" val="20001"/>
                    </a:ext>
                  </a:extLst>
                </a:gridCol>
                <a:gridCol w="1704189">
                  <a:extLst>
                    <a:ext uri="{9D8B030D-6E8A-4147-A177-3AD203B41FA5}">
                      <a16:colId xmlns:a16="http://schemas.microsoft.com/office/drawing/2014/main" val="20002"/>
                    </a:ext>
                  </a:extLst>
                </a:gridCol>
              </a:tblGrid>
              <a:tr h="370840">
                <a:tc>
                  <a:txBody>
                    <a:bodyPr/>
                    <a:lstStyle/>
                    <a:p>
                      <a:endParaRPr lang="en-US" dirty="0">
                        <a:latin typeface="Calibri" charset="0"/>
                        <a:ea typeface="Calibri" charset="0"/>
                        <a:cs typeface="Calibri" charset="0"/>
                      </a:endParaRPr>
                    </a:p>
                  </a:txBody>
                  <a:tcPr/>
                </a:tc>
                <a:tc>
                  <a:txBody>
                    <a:bodyPr/>
                    <a:lstStyle/>
                    <a:p>
                      <a:r>
                        <a:rPr lang="en-US" dirty="0">
                          <a:latin typeface="Calibri" charset="0"/>
                          <a:ea typeface="Calibri" charset="0"/>
                          <a:cs typeface="Calibri" charset="0"/>
                        </a:rPr>
                        <a:t>Relevant</a:t>
                      </a:r>
                    </a:p>
                  </a:txBody>
                  <a:tcPr/>
                </a:tc>
                <a:tc>
                  <a:txBody>
                    <a:bodyPr/>
                    <a:lstStyle/>
                    <a:p>
                      <a:r>
                        <a:rPr lang="en-US" dirty="0">
                          <a:latin typeface="Calibri" charset="0"/>
                          <a:ea typeface="Calibri" charset="0"/>
                          <a:cs typeface="Calibri" charset="0"/>
                        </a:rPr>
                        <a:t>Non-relevant</a:t>
                      </a:r>
                    </a:p>
                  </a:txBody>
                  <a:tcPr/>
                </a:tc>
                <a:extLst>
                  <a:ext uri="{0D108BD9-81ED-4DB2-BD59-A6C34878D82A}">
                    <a16:rowId xmlns:a16="http://schemas.microsoft.com/office/drawing/2014/main" val="10000"/>
                  </a:ext>
                </a:extLst>
              </a:tr>
              <a:tr h="370840">
                <a:tc>
                  <a:txBody>
                    <a:bodyPr/>
                    <a:lstStyle/>
                    <a:p>
                      <a:r>
                        <a:rPr lang="en-US" dirty="0">
                          <a:latin typeface="Calibri" charset="0"/>
                          <a:ea typeface="Calibri" charset="0"/>
                          <a:cs typeface="Calibri" charset="0"/>
                        </a:rPr>
                        <a:t>Retrieved</a:t>
                      </a:r>
                    </a:p>
                  </a:txBody>
                  <a:tcPr/>
                </a:tc>
                <a:tc>
                  <a:txBody>
                    <a:bodyPr/>
                    <a:lstStyle/>
                    <a:p>
                      <a:r>
                        <a:rPr lang="en-US" dirty="0">
                          <a:latin typeface="Calibri" charset="0"/>
                          <a:ea typeface="Calibri" charset="0"/>
                          <a:cs typeface="Calibri" charset="0"/>
                        </a:rPr>
                        <a:t>True positives (</a:t>
                      </a:r>
                      <a:r>
                        <a:rPr lang="en-US" dirty="0" err="1">
                          <a:latin typeface="Calibri" charset="0"/>
                          <a:ea typeface="Calibri" charset="0"/>
                          <a:cs typeface="Calibri" charset="0"/>
                        </a:rPr>
                        <a:t>tp</a:t>
                      </a:r>
                      <a:r>
                        <a:rPr lang="en-US"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False positives (</a:t>
                      </a:r>
                      <a:r>
                        <a:rPr lang="en-US" dirty="0" err="1">
                          <a:latin typeface="Calibri" charset="0"/>
                          <a:ea typeface="Calibri" charset="0"/>
                          <a:cs typeface="Calibri" charset="0"/>
                        </a:rPr>
                        <a:t>fp</a:t>
                      </a:r>
                      <a:r>
                        <a:rPr lang="en-US" dirty="0">
                          <a:latin typeface="Calibri" charset="0"/>
                          <a:ea typeface="Calibri" charset="0"/>
                          <a:cs typeface="Calibri" charset="0"/>
                        </a:rPr>
                        <a:t>)</a:t>
                      </a:r>
                    </a:p>
                  </a:txBody>
                  <a:tcPr/>
                </a:tc>
                <a:extLst>
                  <a:ext uri="{0D108BD9-81ED-4DB2-BD59-A6C34878D82A}">
                    <a16:rowId xmlns:a16="http://schemas.microsoft.com/office/drawing/2014/main" val="10001"/>
                  </a:ext>
                </a:extLst>
              </a:tr>
              <a:tr h="370840">
                <a:tc>
                  <a:txBody>
                    <a:bodyPr/>
                    <a:lstStyle/>
                    <a:p>
                      <a:r>
                        <a:rPr lang="en-US" dirty="0">
                          <a:latin typeface="Calibri" charset="0"/>
                          <a:ea typeface="Calibri" charset="0"/>
                          <a:cs typeface="Calibri" charset="0"/>
                        </a:rPr>
                        <a:t>Not Retrieved</a:t>
                      </a:r>
                    </a:p>
                  </a:txBody>
                  <a:tcPr/>
                </a:tc>
                <a:tc>
                  <a:txBody>
                    <a:bodyPr/>
                    <a:lstStyle/>
                    <a:p>
                      <a:r>
                        <a:rPr lang="en-US" dirty="0">
                          <a:latin typeface="Calibri" charset="0"/>
                          <a:ea typeface="Calibri" charset="0"/>
                          <a:cs typeface="Calibri" charset="0"/>
                        </a:rPr>
                        <a:t>False</a:t>
                      </a:r>
                      <a:r>
                        <a:rPr lang="en-US" baseline="0" dirty="0">
                          <a:latin typeface="Calibri" charset="0"/>
                          <a:ea typeface="Calibri" charset="0"/>
                          <a:cs typeface="Calibri" charset="0"/>
                        </a:rPr>
                        <a:t> negatives (</a:t>
                      </a:r>
                      <a:r>
                        <a:rPr lang="en-US" baseline="0" dirty="0" err="1">
                          <a:latin typeface="Calibri" charset="0"/>
                          <a:ea typeface="Calibri" charset="0"/>
                          <a:cs typeface="Calibri" charset="0"/>
                        </a:rPr>
                        <a:t>fn</a:t>
                      </a:r>
                      <a:r>
                        <a:rPr lang="en-US" baseline="0" dirty="0">
                          <a:latin typeface="Calibri" charset="0"/>
                          <a:ea typeface="Calibri" charset="0"/>
                          <a:cs typeface="Calibri" charset="0"/>
                        </a:rPr>
                        <a:t>)</a:t>
                      </a:r>
                    </a:p>
                  </a:txBody>
                  <a:tcPr/>
                </a:tc>
                <a:tc>
                  <a:txBody>
                    <a:bodyPr/>
                    <a:lstStyle/>
                    <a:p>
                      <a:r>
                        <a:rPr lang="en-US" dirty="0">
                          <a:latin typeface="Calibri" charset="0"/>
                          <a:ea typeface="Calibri" charset="0"/>
                          <a:cs typeface="Calibri" charset="0"/>
                        </a:rPr>
                        <a:t>True negatives (</a:t>
                      </a:r>
                      <a:r>
                        <a:rPr lang="en-US" dirty="0" err="1">
                          <a:latin typeface="Calibri" charset="0"/>
                          <a:ea typeface="Calibri" charset="0"/>
                          <a:cs typeface="Calibri" charset="0"/>
                        </a:rPr>
                        <a:t>tn</a:t>
                      </a:r>
                      <a:r>
                        <a:rPr lang="en-US" dirty="0">
                          <a:latin typeface="Calibri" charset="0"/>
                          <a:ea typeface="Calibri" charset="0"/>
                          <a:cs typeface="Calibri" charset="0"/>
                        </a:rPr>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5457056" y="4769578"/>
                <a:ext cx="4210704" cy="1744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H" b="0" i="1" smtClean="0">
                          <a:latin typeface="Cambria Math" charset="0"/>
                        </a:rPr>
                        <m:t>𝑅</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𝑡𝑝</m:t>
                          </m:r>
                        </m:num>
                        <m:den>
                          <m:r>
                            <a:rPr lang="fr-CH" b="0" i="1" smtClean="0">
                              <a:latin typeface="Cambria Math" charset="0"/>
                            </a:rPr>
                            <m:t>𝑡𝑝</m:t>
                          </m:r>
                          <m:r>
                            <a:rPr lang="fr-CH" b="0" i="1" smtClean="0">
                              <a:latin typeface="Cambria Math" charset="0"/>
                            </a:rPr>
                            <m:t>+</m:t>
                          </m:r>
                          <m:r>
                            <a:rPr lang="fr-CH" b="0" i="1" smtClean="0">
                              <a:latin typeface="Cambria Math" charset="0"/>
                            </a:rPr>
                            <m:t>𝑓𝑛</m:t>
                          </m:r>
                        </m:den>
                      </m:f>
                      <m:r>
                        <a:rPr lang="fr-CH" b="0" i="1" smtClean="0">
                          <a:latin typeface="Cambria Math" charset="0"/>
                        </a:rPr>
                        <m:t>=</m:t>
                      </m:r>
                      <m:r>
                        <a:rPr lang="fr-CH" b="0" i="1" smtClean="0">
                          <a:latin typeface="Cambria Math" charset="0"/>
                        </a:rPr>
                        <m:t>𝑃</m:t>
                      </m:r>
                      <m:d>
                        <m:dPr>
                          <m:ctrlPr>
                            <a:rPr lang="fr-CH" b="0" i="1" smtClean="0">
                              <a:latin typeface="Cambria Math" panose="02040503050406030204" pitchFamily="18" charset="0"/>
                            </a:rPr>
                          </m:ctrlPr>
                        </m:dPr>
                        <m:e>
                          <m:r>
                            <a:rPr lang="fr-CH" b="0" i="1" smtClean="0">
                              <a:latin typeface="Cambria Math" charset="0"/>
                            </a:rPr>
                            <m:t>𝑟𝑒𝑡𝑟𝑖𝑒𝑣𝑒𝑑</m:t>
                          </m:r>
                        </m:e>
                        <m:e>
                          <m:r>
                            <a:rPr lang="fr-CH" b="0" i="1" smtClean="0">
                              <a:latin typeface="Cambria Math" charset="0"/>
                            </a:rPr>
                            <m:t>𝑟𝑒𝑙𝑒𝑣𝑎𝑛𝑡</m:t>
                          </m:r>
                        </m:e>
                      </m:d>
                    </m:oMath>
                  </m:oMathPara>
                </a14:m>
                <a:endParaRPr lang="fr-CH" b="0" dirty="0"/>
              </a:p>
              <a:p>
                <a:endParaRPr lang="fr-CH" b="0" dirty="0"/>
              </a:p>
              <a:p>
                <a:pPr/>
                <a14:m>
                  <m:oMathPara xmlns:m="http://schemas.openxmlformats.org/officeDocument/2006/math">
                    <m:oMathParaPr>
                      <m:jc m:val="centerGroup"/>
                    </m:oMathParaPr>
                    <m:oMath xmlns:m="http://schemas.openxmlformats.org/officeDocument/2006/math">
                      <m:r>
                        <a:rPr lang="fr-CH" b="0" i="1" smtClean="0">
                          <a:latin typeface="Cambria Math" charset="0"/>
                        </a:rPr>
                        <m:t>𝑃</m:t>
                      </m:r>
                      <m:r>
                        <a:rPr lang="fr-CH" i="1">
                          <a:latin typeface="Cambria Math" charset="0"/>
                        </a:rPr>
                        <m:t>=</m:t>
                      </m:r>
                      <m:f>
                        <m:fPr>
                          <m:ctrlPr>
                            <a:rPr lang="fr-CH" i="1">
                              <a:latin typeface="Cambria Math" panose="02040503050406030204" pitchFamily="18" charset="0"/>
                            </a:rPr>
                          </m:ctrlPr>
                        </m:fPr>
                        <m:num>
                          <m:r>
                            <a:rPr lang="fr-CH" i="1">
                              <a:latin typeface="Cambria Math" charset="0"/>
                            </a:rPr>
                            <m:t>𝑡𝑝</m:t>
                          </m:r>
                        </m:num>
                        <m:den>
                          <m:r>
                            <a:rPr lang="fr-CH" i="1">
                              <a:latin typeface="Cambria Math" charset="0"/>
                            </a:rPr>
                            <m:t>𝑡𝑝</m:t>
                          </m:r>
                          <m:r>
                            <a:rPr lang="fr-CH" i="1">
                              <a:latin typeface="Cambria Math" charset="0"/>
                            </a:rPr>
                            <m:t>+</m:t>
                          </m:r>
                          <m:r>
                            <a:rPr lang="fr-CH" i="1">
                              <a:latin typeface="Cambria Math" charset="0"/>
                            </a:rPr>
                            <m:t>𝑓𝑝</m:t>
                          </m:r>
                        </m:den>
                      </m:f>
                      <m:r>
                        <a:rPr lang="fr-CH" i="1">
                          <a:latin typeface="Cambria Math" charset="0"/>
                        </a:rPr>
                        <m:t>=</m:t>
                      </m:r>
                      <m:r>
                        <a:rPr lang="fr-CH" i="1">
                          <a:latin typeface="Cambria Math" charset="0"/>
                        </a:rPr>
                        <m:t>𝑃</m:t>
                      </m:r>
                      <m:r>
                        <a:rPr lang="fr-CH" i="1">
                          <a:latin typeface="Cambria Math" charset="0"/>
                        </a:rPr>
                        <m:t>(</m:t>
                      </m:r>
                      <m:r>
                        <a:rPr lang="fr-CH" b="0" i="1" smtClean="0">
                          <a:latin typeface="Cambria Math" charset="0"/>
                        </a:rPr>
                        <m:t>𝑟𝑒𝑙𝑒𝑣𝑎𝑛𝑡</m:t>
                      </m:r>
                      <m:r>
                        <a:rPr lang="fr-CH" i="1">
                          <a:latin typeface="Cambria Math" charset="0"/>
                        </a:rPr>
                        <m:t>|</m:t>
                      </m:r>
                      <m:r>
                        <a:rPr lang="fr-CH" b="0" i="1" smtClean="0">
                          <a:latin typeface="Cambria Math" charset="0"/>
                        </a:rPr>
                        <m:t>𝑟𝑒𝑡𝑟𝑖𝑒𝑣𝑒𝑑</m:t>
                      </m:r>
                      <m:r>
                        <a:rPr lang="fr-CH" i="1">
                          <a:latin typeface="Cambria Math" charset="0"/>
                        </a:rPr>
                        <m:t>)</m:t>
                      </m:r>
                    </m:oMath>
                  </m:oMathPara>
                </a14:m>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457056" y="4769578"/>
                <a:ext cx="4210704" cy="174419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7376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ea typeface="ＭＳ Ｐゴシック" charset="0"/>
              </a:rPr>
              <a:t>Recall and Precision – A Tradeoff</a:t>
            </a:r>
          </a:p>
        </p:txBody>
      </p:sp>
      <p:sp>
        <p:nvSpPr>
          <p:cNvPr id="44034" name="Content Placeholder 2"/>
          <p:cNvSpPr>
            <a:spLocks noGrp="1"/>
          </p:cNvSpPr>
          <p:nvPr>
            <p:ph idx="1"/>
          </p:nvPr>
        </p:nvSpPr>
        <p:spPr/>
        <p:txBody>
          <a:bodyPr/>
          <a:lstStyle/>
          <a:p>
            <a:pPr marL="0" indent="0" algn="just" eaLnBrk="1" hangingPunct="1"/>
            <a:r>
              <a:rPr lang="en-US" sz="2400" dirty="0">
                <a:latin typeface="Calibri" charset="0"/>
                <a:ea typeface="ＭＳ Ｐゴシック" charset="0"/>
              </a:rPr>
              <a:t>Suppose you search for </a:t>
            </a:r>
            <a:r>
              <a:rPr lang="ja-JP" altLang="en-US" sz="2400" dirty="0">
                <a:latin typeface="Calibri" charset="0"/>
                <a:ea typeface="ＭＳ Ｐゴシック" charset="0"/>
              </a:rPr>
              <a:t>“</a:t>
            </a:r>
            <a:r>
              <a:rPr lang="en-US" altLang="ja-JP" sz="2400" dirty="0">
                <a:latin typeface="Calibri" charset="0"/>
                <a:ea typeface="ＭＳ Ｐゴシック" charset="0"/>
              </a:rPr>
              <a:t>Theory of Relativity</a:t>
            </a:r>
            <a:r>
              <a:rPr lang="ja-JP" altLang="en-US" sz="2400" dirty="0">
                <a:latin typeface="Calibri" charset="0"/>
                <a:ea typeface="ＭＳ Ｐゴシック" charset="0"/>
              </a:rPr>
              <a:t>”</a:t>
            </a:r>
            <a:r>
              <a:rPr lang="en-US" altLang="ja-JP" sz="2400" dirty="0">
                <a:latin typeface="Calibri" charset="0"/>
                <a:ea typeface="ＭＳ Ｐゴシック" charset="0"/>
              </a:rPr>
              <a:t>. </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Optimizing recall: retrieve all pages mentioning “theory” and “</a:t>
            </a:r>
            <a:r>
              <a:rPr lang="en-US" altLang="ja-JP" sz="2400" dirty="0" err="1">
                <a:latin typeface="Calibri" charset="0"/>
                <a:ea typeface="ＭＳ Ｐゴシック" charset="0"/>
              </a:rPr>
              <a:t>relativ</a:t>
            </a:r>
            <a:r>
              <a:rPr lang="en-US" altLang="ja-JP" sz="2400" dirty="0">
                <a:latin typeface="Calibri" charset="0"/>
                <a:ea typeface="ＭＳ Ｐゴシック" charset="0"/>
              </a:rPr>
              <a:t>*” </a:t>
            </a:r>
          </a:p>
          <a:p>
            <a:pPr algn="just" eaLnBrk="1" hangingPunct="1">
              <a:buFont typeface="Arial" panose="020B0604020202020204" pitchFamily="34" charset="0"/>
              <a:buChar char="•"/>
            </a:pPr>
            <a:r>
              <a:rPr lang="en-US" altLang="ja-JP" sz="2400" dirty="0">
                <a:latin typeface="Calibri" charset="0"/>
                <a:ea typeface="ＭＳ Ｐゴシック" charset="0"/>
              </a:rPr>
              <a:t>We will have probably most documents talking about the topic</a:t>
            </a:r>
          </a:p>
          <a:p>
            <a:pPr algn="just" eaLnBrk="1" hangingPunct="1">
              <a:buFont typeface="Arial" panose="020B0604020202020204" pitchFamily="34" charset="0"/>
              <a:buChar char="•"/>
            </a:pPr>
            <a:r>
              <a:rPr lang="en-US" altLang="ja-JP" sz="2400" dirty="0">
                <a:latin typeface="Calibri" charset="0"/>
                <a:ea typeface="ＭＳ Ｐゴシック" charset="0"/>
              </a:rPr>
              <a:t>We might have results such as, “In theory, I feel relatively good”, “Relative to the theory of evolution …” etc.</a:t>
            </a:r>
          </a:p>
          <a:p>
            <a:pPr marL="0" indent="0" algn="just" eaLnBrk="1" hangingPunct="1"/>
            <a:r>
              <a:rPr lang="en-US" altLang="ja-JP" sz="2400" dirty="0">
                <a:latin typeface="Calibri" charset="0"/>
                <a:ea typeface="ＭＳ Ｐゴシック" charset="0"/>
              </a:rPr>
              <a:t>Optimizing precision: retrieve all pages mentioning “relativity theory” and “expanding universe”</a:t>
            </a:r>
          </a:p>
          <a:p>
            <a:pPr algn="just" eaLnBrk="1" hangingPunct="1">
              <a:buFont typeface="Arial" panose="020B0604020202020204" pitchFamily="34" charset="0"/>
              <a:buChar char="•"/>
            </a:pPr>
            <a:r>
              <a:rPr lang="en-US" altLang="ja-JP" sz="2400" dirty="0">
                <a:latin typeface="Calibri" charset="0"/>
                <a:ea typeface="ＭＳ Ｐゴシック" charset="0"/>
              </a:rPr>
              <a:t>Most likely all results are relevant</a:t>
            </a:r>
          </a:p>
          <a:p>
            <a:pPr algn="just" eaLnBrk="1" hangingPunct="1">
              <a:buFont typeface="Arial" panose="020B0604020202020204" pitchFamily="34" charset="0"/>
              <a:buChar char="•"/>
            </a:pPr>
            <a:r>
              <a:rPr lang="en-US" altLang="ja-JP" sz="2400" dirty="0">
                <a:latin typeface="Calibri" charset="0"/>
                <a:ea typeface="ＭＳ Ｐゴシック" charset="0"/>
              </a:rPr>
              <a:t>But we might miss “the theory of relativity by Einstein”</a:t>
            </a:r>
          </a:p>
          <a:p>
            <a:pPr marL="0" indent="0" algn="just" eaLnBrk="1" hangingPunct="1"/>
            <a:endParaRPr lang="en-US" altLang="ja-JP" sz="2400" dirty="0">
              <a:latin typeface="Calibri" charset="0"/>
              <a:ea typeface="ＭＳ Ｐゴシック" charset="0"/>
            </a:endParaRPr>
          </a:p>
          <a:p>
            <a:pPr marL="0" indent="0" algn="just" eaLnBrk="1" hangingPunct="1"/>
            <a:r>
              <a:rPr lang="en-US" altLang="ja-JP" sz="2400" dirty="0">
                <a:latin typeface="Calibri" charset="0"/>
                <a:ea typeface="ＭＳ Ｐゴシック" charset="0"/>
              </a:rPr>
              <a:t>Thus high recall hurts precision and vice versa</a:t>
            </a:r>
          </a:p>
          <a:p>
            <a:pPr marL="0" indent="0" algn="just" eaLnBrk="1" hangingPunct="1"/>
            <a:endParaRPr lang="en-US" sz="1800" dirty="0">
              <a:latin typeface="Calibri" charset="0"/>
              <a:ea typeface="ＭＳ Ｐゴシック" charset="0"/>
            </a:endParaRPr>
          </a:p>
        </p:txBody>
      </p:sp>
      <p:sp>
        <p:nvSpPr>
          <p:cNvPr id="44035"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Tree>
    <p:extLst>
      <p:ext uri="{BB962C8B-B14F-4D97-AF65-F5344CB8AC3E}">
        <p14:creationId xmlns:p14="http://schemas.microsoft.com/office/powerpoint/2010/main" val="3465483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r>
                  <a:rPr lang="en-US" dirty="0"/>
                  <a:t>Sometimes we want to characterize the performance of a retrieval system by one number</a:t>
                </a:r>
              </a:p>
              <a:p>
                <a:pPr marL="0" indent="0"/>
                <a:r>
                  <a:rPr lang="en-US" dirty="0"/>
                  <a:t>F-Measure: weighted harmonic mean</a:t>
                </a:r>
              </a:p>
              <a:p>
                <a:pPr marL="0" indent="0"/>
                <a:endParaRPr lang="en-US" dirty="0"/>
              </a:p>
              <a:p>
                <a:pPr marL="0" indent="0"/>
                <a14:m>
                  <m:oMathPara xmlns:m="http://schemas.openxmlformats.org/officeDocument/2006/math">
                    <m:oMathParaPr>
                      <m:jc m:val="centerGroup"/>
                    </m:oMathParaPr>
                    <m:oMath xmlns:m="http://schemas.openxmlformats.org/officeDocument/2006/math">
                      <m:r>
                        <a:rPr lang="fr-CH" b="0" i="1" smtClean="0">
                          <a:latin typeface="Cambria Math" charset="0"/>
                        </a:rPr>
                        <m:t>𝐹</m:t>
                      </m:r>
                      <m:r>
                        <a:rPr lang="fr-CH" b="0" i="1" smtClean="0">
                          <a:latin typeface="Cambria Math" charset="0"/>
                        </a:rPr>
                        <m:t>=</m:t>
                      </m:r>
                      <m:f>
                        <m:fPr>
                          <m:ctrlPr>
                            <a:rPr lang="fr-CH" b="0" i="1" smtClean="0">
                              <a:latin typeface="Cambria Math" panose="02040503050406030204" pitchFamily="18" charset="0"/>
                            </a:rPr>
                          </m:ctrlPr>
                        </m:fPr>
                        <m:num>
                          <m:r>
                            <a:rPr lang="fr-CH" b="0" i="1" smtClean="0">
                              <a:latin typeface="Cambria Math" charset="0"/>
                            </a:rPr>
                            <m:t>1</m:t>
                          </m:r>
                        </m:num>
                        <m:den>
                          <m:r>
                            <a:rPr lang="fr-CH" b="0" i="1" smtClean="0">
                              <a:latin typeface="Cambria Math" charset="0"/>
                              <a:ea typeface="Cambria Math" charset="0"/>
                              <a:cs typeface="Cambria Math" charset="0"/>
                            </a:rPr>
                            <m:t>𝛼</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𝑃</m:t>
                              </m:r>
                            </m:den>
                          </m:f>
                          <m:r>
                            <a:rPr lang="fr-CH" b="0" i="1" smtClean="0">
                              <a:latin typeface="Cambria Math" charset="0"/>
                              <a:ea typeface="Cambria Math" charset="0"/>
                              <a:cs typeface="Cambria Math" charset="0"/>
                            </a:rPr>
                            <m:t>+(1−</m:t>
                          </m:r>
                          <m:r>
                            <a:rPr lang="fr-CH" b="0"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𝑅</m:t>
                              </m:r>
                            </m:den>
                          </m:f>
                        </m:den>
                      </m:f>
                      <m:r>
                        <a:rPr lang="fr-CH" b="0" i="1" smtClean="0">
                          <a:latin typeface="Cambria Math" charset="0"/>
                        </a:rPr>
                        <m:t>,  </m:t>
                      </m:r>
                      <m:r>
                        <a:rPr lang="fr-CH" b="0" i="1" smtClean="0">
                          <a:latin typeface="Cambria Math" charset="0"/>
                          <a:ea typeface="Cambria Math" charset="0"/>
                          <a:cs typeface="Cambria Math" charset="0"/>
                        </a:rPr>
                        <m:t>𝛼𝜖</m:t>
                      </m:r>
                      <m:r>
                        <a:rPr lang="fr-CH" b="0" i="1" smtClean="0">
                          <a:latin typeface="Cambria Math" charset="0"/>
                          <a:ea typeface="Cambria Math" charset="0"/>
                          <a:cs typeface="Cambria Math" charset="0"/>
                        </a:rPr>
                        <m:t>[0,1]</m:t>
                      </m:r>
                    </m:oMath>
                  </m:oMathPara>
                </a14:m>
                <a:endParaRPr lang="en-US" dirty="0"/>
              </a:p>
              <a:p>
                <a:pPr marL="0" indent="0"/>
                <a:endParaRPr lang="en-US" dirty="0"/>
              </a:p>
              <a:p>
                <a:pPr marL="0" indent="0"/>
                <a:r>
                  <a:rPr lang="en-US" dirty="0"/>
                  <a:t>F1: balanced F-Measure with </a:t>
                </a:r>
                <a14:m>
                  <m:oMath xmlns:m="http://schemas.openxmlformats.org/officeDocument/2006/math">
                    <m:r>
                      <a:rPr lang="en-US" i="1" smtClean="0">
                        <a:latin typeface="Cambria Math" charset="0"/>
                        <a:ea typeface="Cambria Math" charset="0"/>
                        <a:cs typeface="Cambria Math" charset="0"/>
                      </a:rPr>
                      <m:t>𝛼</m:t>
                    </m:r>
                    <m:r>
                      <a:rPr lang="fr-CH" b="0" i="1" smtClean="0">
                        <a:latin typeface="Cambria Math" charset="0"/>
                        <a:ea typeface="Cambria Math" charset="0"/>
                        <a:cs typeface="Cambria Math" charset="0"/>
                      </a:rPr>
                      <m:t>=</m:t>
                    </m:r>
                    <m:f>
                      <m:fPr>
                        <m:ctrlPr>
                          <a:rPr lang="fr-CH" b="0" i="1" smtClean="0">
                            <a:latin typeface="Cambria Math" panose="02040503050406030204" pitchFamily="18" charset="0"/>
                            <a:ea typeface="Cambria Math" charset="0"/>
                            <a:cs typeface="Cambria Math" charset="0"/>
                          </a:rPr>
                        </m:ctrlPr>
                      </m:fPr>
                      <m:num>
                        <m:r>
                          <a:rPr lang="fr-CH" b="0" i="1" smtClean="0">
                            <a:latin typeface="Cambria Math" charset="0"/>
                            <a:ea typeface="Cambria Math" charset="0"/>
                            <a:cs typeface="Cambria Math" charset="0"/>
                          </a:rPr>
                          <m:t>1</m:t>
                        </m:r>
                      </m:num>
                      <m:den>
                        <m:r>
                          <a:rPr lang="fr-CH" b="0" i="1" smtClean="0">
                            <a:latin typeface="Cambria Math" charset="0"/>
                            <a:ea typeface="Cambria Math" charset="0"/>
                            <a:cs typeface="Cambria Math" charset="0"/>
                          </a:rPr>
                          <m:t>2</m:t>
                        </m:r>
                      </m:den>
                    </m:f>
                  </m:oMath>
                </a14:m>
                <a:r>
                  <a:rPr lang="en-US" dirty="0"/>
                  <a:t>: </a:t>
                </a:r>
                <a14:m>
                  <m:oMath xmlns:m="http://schemas.openxmlformats.org/officeDocument/2006/math">
                    <m:r>
                      <a:rPr lang="fr-CH" b="0" i="0" smtClean="0">
                        <a:latin typeface="Cambria Math" charset="0"/>
                      </a:rPr>
                      <m:t>      </m:t>
                    </m:r>
                    <m:r>
                      <a:rPr lang="fr-CH" b="0" i="1" smtClean="0">
                        <a:latin typeface="Cambria Math" charset="0"/>
                      </a:rPr>
                      <m:t>𝐹</m:t>
                    </m:r>
                    <m:r>
                      <a:rPr lang="fr-CH" b="0" i="1" smtClean="0">
                        <a:latin typeface="Cambria Math" charset="0"/>
                      </a:rPr>
                      <m:t>1=</m:t>
                    </m:r>
                    <m:f>
                      <m:fPr>
                        <m:ctrlPr>
                          <a:rPr lang="fr-CH" b="0" i="1" smtClean="0">
                            <a:latin typeface="Cambria Math" panose="02040503050406030204" pitchFamily="18" charset="0"/>
                          </a:rPr>
                        </m:ctrlPr>
                      </m:fPr>
                      <m:num>
                        <m:r>
                          <a:rPr lang="fr-CH" b="0" i="1" smtClean="0">
                            <a:latin typeface="Cambria Math" charset="0"/>
                          </a:rPr>
                          <m:t>2</m:t>
                        </m:r>
                        <m:r>
                          <a:rPr lang="fr-CH" b="0" i="1" smtClean="0">
                            <a:latin typeface="Cambria Math" charset="0"/>
                          </a:rPr>
                          <m:t>𝑃𝑅</m:t>
                        </m:r>
                      </m:num>
                      <m:den>
                        <m:r>
                          <a:rPr lang="fr-CH" b="0" i="1" smtClean="0">
                            <a:latin typeface="Cambria Math" charset="0"/>
                          </a:rPr>
                          <m:t>𝑃</m:t>
                        </m:r>
                        <m:r>
                          <a:rPr lang="fr-CH" b="0" i="1" smtClean="0">
                            <a:latin typeface="Cambria Math" charset="0"/>
                          </a:rPr>
                          <m:t>+</m:t>
                        </m:r>
                        <m:r>
                          <a:rPr lang="fr-CH" b="0" i="1" smtClean="0">
                            <a:latin typeface="Cambria Math" charset="0"/>
                          </a:rPr>
                          <m:t>𝑅</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62" t="-1576" r="-2507" b="-727"/>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216394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Calibri" charset="0"/>
                <a:ea typeface="ＭＳ Ｐゴシック" charset="0"/>
              </a:rPr>
              <a:t>Precision/Recall Tradeoff in Ranked Retrieval</a:t>
            </a:r>
          </a:p>
        </p:txBody>
      </p:sp>
      <p:sp>
        <p:nvSpPr>
          <p:cNvPr id="46082" name="Rectangle 3"/>
          <p:cNvSpPr>
            <a:spLocks noGrp="1" noChangeArrowheads="1"/>
          </p:cNvSpPr>
          <p:nvPr>
            <p:ph idx="1"/>
          </p:nvPr>
        </p:nvSpPr>
        <p:spPr/>
        <p:txBody>
          <a:bodyPr/>
          <a:lstStyle/>
          <a:p>
            <a:pPr marL="0" indent="0" eaLnBrk="1" hangingPunct="1"/>
            <a:r>
              <a:rPr lang="en-US" sz="2800">
                <a:latin typeface="Calibri" charset="0"/>
                <a:ea typeface="ＭＳ Ｐゴシック" charset="0"/>
              </a:rPr>
              <a:t>An IR system ranks documents by a similarity coefficient, allowing the user to trade off between precision and recall by choosing the cutoff level</a:t>
            </a:r>
          </a:p>
          <a:p>
            <a:pPr marL="0" indent="0" eaLnBrk="1" hangingPunct="1"/>
            <a:r>
              <a:rPr lang="en-US" sz="2800" dirty="0">
                <a:latin typeface="Calibri" charset="0"/>
                <a:ea typeface="ＭＳ Ｐゴシック" charset="0"/>
              </a:rPr>
              <a:t>Precision depends on the number of results retrieved: </a:t>
            </a:r>
            <a:br>
              <a:rPr lang="en-US" sz="2800" dirty="0">
                <a:latin typeface="Calibri" charset="0"/>
                <a:ea typeface="ＭＳ Ｐゴシック" charset="0"/>
              </a:rPr>
            </a:br>
            <a:r>
              <a:rPr lang="en-US" sz="2800" dirty="0" err="1">
                <a:latin typeface="Calibri" charset="0"/>
                <a:ea typeface="ＭＳ Ｐゴシック" charset="0"/>
              </a:rPr>
              <a:t>P@k</a:t>
            </a:r>
            <a:r>
              <a:rPr lang="en-US" sz="2800" dirty="0">
                <a:latin typeface="Calibri" charset="0"/>
                <a:ea typeface="ＭＳ Ｐゴシック" charset="0"/>
              </a:rPr>
              <a:t> = precision for the top-k documents</a:t>
            </a:r>
            <a:endParaRPr lang="en-US" sz="500" dirty="0">
              <a:latin typeface="Calibri" charset="0"/>
              <a:ea typeface="ＭＳ Ｐゴシック" charset="0"/>
            </a:endParaRPr>
          </a:p>
          <a:p>
            <a:pPr marL="0" indent="0" eaLnBrk="1" hangingPunct="1"/>
            <a:endParaRPr lang="en-US" sz="1800" dirty="0">
              <a:latin typeface="Calibri" charset="0"/>
              <a:ea typeface="ＭＳ Ｐゴシック" charset="0"/>
            </a:endParaRPr>
          </a:p>
        </p:txBody>
      </p:sp>
      <p:sp>
        <p:nvSpPr>
          <p:cNvPr id="46083"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3" y="3833019"/>
            <a:ext cx="50117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Line 5"/>
          <p:cNvSpPr>
            <a:spLocks noChangeShapeType="1"/>
          </p:cNvSpPr>
          <p:nvPr/>
        </p:nvSpPr>
        <p:spPr bwMode="auto">
          <a:xfrm>
            <a:off x="2216696" y="4076700"/>
            <a:ext cx="343217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lIns="91431" tIns="45715" rIns="91431" bIns="45715">
            <a:spAutoFit/>
          </a:bodyPr>
          <a:lstStyle/>
          <a:p>
            <a:endParaRPr lang="en-US"/>
          </a:p>
        </p:txBody>
      </p:sp>
      <p:sp>
        <p:nvSpPr>
          <p:cNvPr id="219142" name="Rectangle 6"/>
          <p:cNvSpPr>
            <a:spLocks noChangeArrowheads="1"/>
          </p:cNvSpPr>
          <p:nvPr/>
        </p:nvSpPr>
        <p:spPr bwMode="auto">
          <a:xfrm>
            <a:off x="5856890" y="3876675"/>
            <a:ext cx="3103562"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a:latin typeface="Calibri"/>
                <a:ea typeface="+mn-ea"/>
                <a:cs typeface="Calibri"/>
              </a:rPr>
              <a:t>hypothetical ideal IR system </a:t>
            </a:r>
          </a:p>
        </p:txBody>
      </p:sp>
      <p:sp>
        <p:nvSpPr>
          <p:cNvPr id="219143" name="Rectangle 7"/>
          <p:cNvSpPr>
            <a:spLocks noChangeArrowheads="1"/>
          </p:cNvSpPr>
          <p:nvPr/>
        </p:nvSpPr>
        <p:spPr bwMode="auto">
          <a:xfrm>
            <a:off x="5313363" y="5445125"/>
            <a:ext cx="2149475" cy="400050"/>
          </a:xfrm>
          <a:prstGeom prst="rect">
            <a:avLst/>
          </a:prstGeom>
          <a:noFill/>
          <a:ln w="9525">
            <a:noFill/>
            <a:miter lim="800000"/>
            <a:headEnd/>
            <a:tailEnd/>
          </a:ln>
          <a:effectLst>
            <a:prstShdw prst="shdw17" dist="17961" dir="13500000">
              <a:srgbClr val="007A5C"/>
            </a:prstShdw>
          </a:effectLst>
        </p:spPr>
        <p:txBody>
          <a:bodyPr wrap="none" lIns="91431" tIns="45715" rIns="91431" bIns="45715">
            <a:spAutoFit/>
          </a:bodyPr>
          <a:lstStyle/>
          <a:p>
            <a:pPr>
              <a:defRPr/>
            </a:pPr>
            <a:r>
              <a:rPr lang="en-US" sz="2000" dirty="0">
                <a:latin typeface="Calibri"/>
                <a:ea typeface="+mn-ea"/>
                <a:cs typeface="Calibri"/>
              </a:rPr>
              <a:t>realistic IR systems</a:t>
            </a:r>
          </a:p>
        </p:txBody>
      </p:sp>
    </p:spTree>
    <p:extLst>
      <p:ext uri="{BB962C8B-B14F-4D97-AF65-F5344CB8AC3E}">
        <p14:creationId xmlns:p14="http://schemas.microsoft.com/office/powerpoint/2010/main" val="955497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673-FAF0-7C4B-A527-AC0FEBB19CD4}"/>
              </a:ext>
            </a:extLst>
          </p:cNvPr>
          <p:cNvSpPr>
            <a:spLocks noGrp="1"/>
          </p:cNvSpPr>
          <p:nvPr>
            <p:ph type="title"/>
          </p:nvPr>
        </p:nvSpPr>
        <p:spPr/>
        <p:txBody>
          <a:bodyPr/>
          <a:lstStyle/>
          <a:p>
            <a:r>
              <a:rPr lang="en-US" dirty="0"/>
              <a:t>Evaluating Ranked Retrieval</a:t>
            </a:r>
          </a:p>
        </p:txBody>
      </p:sp>
      <p:sp>
        <p:nvSpPr>
          <p:cNvPr id="4" name="Footer Placeholder 3">
            <a:extLst>
              <a:ext uri="{FF2B5EF4-FFF2-40B4-BE49-F238E27FC236}">
                <a16:creationId xmlns:a16="http://schemas.microsoft.com/office/drawing/2014/main" id="{3C075CF2-67D2-B945-B6A1-7632CE09184D}"/>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52" name="TextBox 51">
            <a:extLst>
              <a:ext uri="{FF2B5EF4-FFF2-40B4-BE49-F238E27FC236}">
                <a16:creationId xmlns:a16="http://schemas.microsoft.com/office/drawing/2014/main" id="{7A2C6CB6-5DE5-3049-A406-A9F67B630B29}"/>
              </a:ext>
            </a:extLst>
          </p:cNvPr>
          <p:cNvSpPr txBox="1"/>
          <p:nvPr/>
        </p:nvSpPr>
        <p:spPr>
          <a:xfrm>
            <a:off x="2323685" y="1843227"/>
            <a:ext cx="56092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    N    R    N    R    R    N    N    R     R     R    N    R    N    R    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(10 relevant documents)  </a:t>
            </a:r>
          </a:p>
        </p:txBody>
      </p:sp>
      <p:sp>
        <p:nvSpPr>
          <p:cNvPr id="105" name="TextBox 104">
            <a:extLst>
              <a:ext uri="{FF2B5EF4-FFF2-40B4-BE49-F238E27FC236}">
                <a16:creationId xmlns:a16="http://schemas.microsoft.com/office/drawing/2014/main" id="{7AD26EBA-9598-3146-BF51-9F3CAAD92E80}"/>
              </a:ext>
            </a:extLst>
          </p:cNvPr>
          <p:cNvSpPr txBox="1"/>
          <p:nvPr/>
        </p:nvSpPr>
        <p:spPr>
          <a:xfrm>
            <a:off x="3505934" y="1222055"/>
            <a:ext cx="270381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Recall-Precision Plot</a:t>
            </a:r>
          </a:p>
        </p:txBody>
      </p:sp>
      <p:pic>
        <p:nvPicPr>
          <p:cNvPr id="3" name="Picture 2">
            <a:extLst>
              <a:ext uri="{FF2B5EF4-FFF2-40B4-BE49-F238E27FC236}">
                <a16:creationId xmlns:a16="http://schemas.microsoft.com/office/drawing/2014/main" id="{F12EED6E-9D0A-5240-90FA-D8763BB2CD3B}"/>
              </a:ext>
            </a:extLst>
          </p:cNvPr>
          <p:cNvPicPr>
            <a:picLocks noChangeAspect="1"/>
          </p:cNvPicPr>
          <p:nvPr/>
        </p:nvPicPr>
        <p:blipFill>
          <a:blip r:embed="rId3"/>
          <a:stretch>
            <a:fillRect/>
          </a:stretch>
        </p:blipFill>
        <p:spPr>
          <a:xfrm>
            <a:off x="1763420" y="2518258"/>
            <a:ext cx="5781867" cy="3854578"/>
          </a:xfrm>
          <a:prstGeom prst="rect">
            <a:avLst/>
          </a:prstGeom>
        </p:spPr>
      </p:pic>
    </p:spTree>
    <p:extLst>
      <p:ext uri="{BB962C8B-B14F-4D97-AF65-F5344CB8AC3E}">
        <p14:creationId xmlns:p14="http://schemas.microsoft.com/office/powerpoint/2010/main" val="2875275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3"/>
              <p:cNvSpPr txBox="1">
                <a:spLocks noChangeArrowheads="1"/>
              </p:cNvSpPr>
              <p:nvPr/>
            </p:nvSpPr>
            <p:spPr bwMode="auto">
              <a:xfrm>
                <a:off x="165100" y="5327997"/>
                <a:ext cx="8997950" cy="792088"/>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lgn="ctr" eaLnBrk="1" hangingPunct="1"/>
                <a:r>
                  <a:rPr lang="en-US" sz="2800" kern="0" dirty="0">
                    <a:latin typeface="Calibri" charset="0"/>
                    <a:ea typeface="ＭＳ Ｐゴシック" charset="0"/>
                  </a:rPr>
                  <a:t>Interpolated precision: </a:t>
                </a:r>
                <a14:m>
                  <m:oMath xmlns:m="http://schemas.openxmlformats.org/officeDocument/2006/math">
                    <m:sSub>
                      <m:sSubPr>
                        <m:ctrlPr>
                          <a:rPr lang="fr-CH" sz="2800" b="0" i="1" kern="0" smtClean="0">
                            <a:latin typeface="Cambria Math" panose="02040503050406030204" pitchFamily="18" charset="0"/>
                            <a:ea typeface="ＭＳ Ｐゴシック" charset="0"/>
                          </a:rPr>
                        </m:ctrlPr>
                      </m:sSubPr>
                      <m:e>
                        <m:r>
                          <a:rPr lang="fr-CH" sz="2800" b="0" i="1" kern="0" smtClean="0">
                            <a:latin typeface="Cambria Math" charset="0"/>
                            <a:ea typeface="ＭＳ Ｐゴシック" charset="0"/>
                          </a:rPr>
                          <m:t>𝑃</m:t>
                        </m:r>
                      </m:e>
                      <m:sub>
                        <m:r>
                          <a:rPr lang="fr-CH" sz="2800" b="0" i="1" kern="0" smtClean="0">
                            <a:latin typeface="Cambria Math" charset="0"/>
                            <a:ea typeface="ＭＳ Ｐゴシック" charset="0"/>
                          </a:rPr>
                          <m:t>𝑖𝑛𝑡</m:t>
                        </m:r>
                      </m:sub>
                    </m:sSub>
                    <m:r>
                      <a:rPr lang="fr-CH" sz="2800" b="0" i="1" kern="0" smtClean="0">
                        <a:latin typeface="Cambria Math" charset="0"/>
                        <a:ea typeface="ＭＳ Ｐゴシック" charset="0"/>
                      </a:rPr>
                      <m:t>(</m:t>
                    </m:r>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func>
                      <m:funcPr>
                        <m:ctrlPr>
                          <a:rPr lang="fr-CH" sz="2800" b="0" i="1" kern="0" smtClean="0">
                            <a:latin typeface="Cambria Math" panose="02040503050406030204" pitchFamily="18" charset="0"/>
                            <a:ea typeface="ＭＳ Ｐゴシック" charset="0"/>
                          </a:rPr>
                        </m:ctrlPr>
                      </m:funcPr>
                      <m:fName>
                        <m:limLow>
                          <m:limLowPr>
                            <m:ctrlPr>
                              <a:rPr lang="fr-CH" sz="2800" b="0" i="1" kern="0" smtClean="0">
                                <a:latin typeface="Cambria Math" panose="02040503050406030204" pitchFamily="18" charset="0"/>
                                <a:ea typeface="ＭＳ Ｐゴシック" charset="0"/>
                              </a:rPr>
                            </m:ctrlPr>
                          </m:limLowPr>
                          <m:e>
                            <m:r>
                              <m:rPr>
                                <m:sty m:val="p"/>
                              </m:rPr>
                              <a:rPr lang="fr-CH" sz="2800" b="0" i="0" kern="0" smtClean="0">
                                <a:latin typeface="Cambria Math" charset="0"/>
                                <a:ea typeface="ＭＳ Ｐゴシック" charset="0"/>
                              </a:rPr>
                              <m:t>max</m:t>
                            </m:r>
                          </m:e>
                          <m:lim>
                            <m:r>
                              <a:rPr lang="fr-CH" sz="2800" b="0" i="1" kern="0" smtClean="0">
                                <a:latin typeface="Cambria Math" charset="0"/>
                                <a:ea typeface="ＭＳ Ｐゴシック" charset="0"/>
                              </a:rPr>
                              <m:t>𝑅</m:t>
                            </m:r>
                            <m:r>
                              <a:rPr lang="fr-CH" sz="2800" b="0" i="1" kern="0" smtClean="0">
                                <a:latin typeface="Cambria Math" charset="0"/>
                                <a:ea typeface="ＭＳ Ｐゴシック" charset="0"/>
                              </a:rPr>
                              <m:t>′≥</m:t>
                            </m:r>
                            <m:r>
                              <a:rPr lang="fr-CH" sz="2800" b="0" i="1" kern="0" smtClean="0">
                                <a:latin typeface="Cambria Math" charset="0"/>
                                <a:ea typeface="Cambria Math" charset="0"/>
                                <a:cs typeface="Cambria Math" charset="0"/>
                              </a:rPr>
                              <m:t>𝑅</m:t>
                            </m:r>
                          </m:lim>
                        </m:limLow>
                      </m:fName>
                      <m:e>
                        <m:r>
                          <a:rPr lang="fr-CH" sz="2800" b="0" i="1" kern="0" smtClean="0">
                            <a:latin typeface="Cambria Math" panose="02040503050406030204" pitchFamily="18" charset="0"/>
                            <a:ea typeface="Cambria Math" charset="0"/>
                            <a:cs typeface="Cambria Math" charset="0"/>
                          </a:rPr>
                          <m:t>𝑃</m:t>
                        </m:r>
                        <m:r>
                          <a:rPr lang="fr-CH" sz="2800" b="0" i="1" kern="0" smtClean="0">
                            <a:latin typeface="Cambria Math" panose="02040503050406030204" pitchFamily="18" charset="0"/>
                            <a:ea typeface="Cambria Math" charset="0"/>
                            <a:cs typeface="Cambria Math" charset="0"/>
                          </a:rPr>
                          <m:t>(</m:t>
                        </m:r>
                        <m:sSup>
                          <m:sSupPr>
                            <m:ctrlPr>
                              <a:rPr lang="fr-CH" sz="2800" b="0" i="1" kern="0" smtClean="0">
                                <a:latin typeface="Cambria Math" panose="02040503050406030204" pitchFamily="18" charset="0"/>
                                <a:ea typeface="Cambria Math" charset="0"/>
                                <a:cs typeface="Cambria Math" charset="0"/>
                              </a:rPr>
                            </m:ctrlPr>
                          </m:sSupPr>
                          <m:e>
                            <m:r>
                              <a:rPr lang="fr-CH" sz="2800" b="0" i="1" kern="0" smtClean="0">
                                <a:latin typeface="Cambria Math" charset="0"/>
                                <a:ea typeface="ＭＳ Ｐゴシック" charset="0"/>
                              </a:rPr>
                              <m:t>𝑅</m:t>
                            </m:r>
                          </m:e>
                          <m:sup>
                            <m:r>
                              <a:rPr lang="fr-CH" sz="2800" b="0" i="1" kern="0" smtClean="0">
                                <a:latin typeface="Cambria Math" charset="0"/>
                                <a:ea typeface="ＭＳ Ｐゴシック" charset="0"/>
                              </a:rPr>
                              <m:t>′</m:t>
                            </m:r>
                          </m:sup>
                        </m:sSup>
                        <m:r>
                          <a:rPr lang="fr-CH" sz="2800" b="0" i="1" kern="0" smtClean="0">
                            <a:latin typeface="Cambria Math" panose="02040503050406030204" pitchFamily="18" charset="0"/>
                            <a:ea typeface="ＭＳ Ｐゴシック" charset="0"/>
                          </a:rPr>
                          <m:t>)</m:t>
                        </m:r>
                      </m:e>
                    </m:func>
                  </m:oMath>
                </a14:m>
                <a:endParaRPr lang="en-US" sz="1800" kern="0" dirty="0">
                  <a:latin typeface="Calibri" charset="0"/>
                  <a:ea typeface="ＭＳ Ｐゴシック" charset="0"/>
                </a:endParaRPr>
              </a:p>
            </p:txBody>
          </p:sp>
        </mc:Choice>
        <mc:Fallback xmlns="">
          <p:sp>
            <p:nvSpPr>
              <p:cNvPr id="6" name="Rectangle 3"/>
              <p:cNvSpPr txBox="1">
                <a:spLocks noRot="1" noChangeAspect="1" noMove="1" noResize="1" noEditPoints="1" noAdjustHandles="1" noChangeArrowheads="1" noChangeShapeType="1" noTextEdit="1"/>
              </p:cNvSpPr>
              <p:nvPr/>
            </p:nvSpPr>
            <p:spPr bwMode="auto">
              <a:xfrm>
                <a:off x="165100" y="5327997"/>
                <a:ext cx="8997950" cy="792088"/>
              </a:xfrm>
              <a:prstGeom prst="rect">
                <a:avLst/>
              </a:prstGeom>
              <a:blipFill>
                <a:blip r:embed="rId3"/>
                <a:stretch>
                  <a:fillRect t="-8065"/>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latin typeface="Calibri" charset="0"/>
                <a:ea typeface="ＭＳ Ｐゴシック" charset="0"/>
              </a:rPr>
              <a:t>Interpolated Precision</a:t>
            </a:r>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
        <p:nvSpPr>
          <p:cNvPr id="8" name="AutoShape 2" descr="prec_int.png">
            <a:extLst>
              <a:ext uri="{FF2B5EF4-FFF2-40B4-BE49-F238E27FC236}">
                <a16:creationId xmlns:a16="http://schemas.microsoft.com/office/drawing/2014/main" id="{4AB61F82-F647-E747-9F98-128D132C36D3}"/>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D5BC60A-9AFF-9142-85AF-CE7D31CE2126}"/>
              </a:ext>
            </a:extLst>
          </p:cNvPr>
          <p:cNvPicPr>
            <a:picLocks noChangeAspect="1"/>
          </p:cNvPicPr>
          <p:nvPr/>
        </p:nvPicPr>
        <p:blipFill>
          <a:blip r:embed="rId4"/>
          <a:stretch>
            <a:fillRect/>
          </a:stretch>
        </p:blipFill>
        <p:spPr>
          <a:xfrm>
            <a:off x="2000672" y="1366499"/>
            <a:ext cx="5904656" cy="3936437"/>
          </a:xfrm>
          <a:prstGeom prst="rect">
            <a:avLst/>
          </a:prstGeom>
        </p:spPr>
      </p:pic>
    </p:spTree>
    <p:extLst>
      <p:ext uri="{BB962C8B-B14F-4D97-AF65-F5344CB8AC3E}">
        <p14:creationId xmlns:p14="http://schemas.microsoft.com/office/powerpoint/2010/main" val="96085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Average Precision (MAP)</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Given a set of queries Q</a:t>
                </a:r>
              </a:p>
              <a:p>
                <a:r>
                  <a:rPr lang="en-US" sz="2800" dirty="0"/>
                  <a:t>For each </a:t>
                </a:r>
                <a14:m>
                  <m:oMath xmlns:m="http://schemas.openxmlformats.org/officeDocument/2006/math">
                    <m:sSub>
                      <m:sSubPr>
                        <m:ctrlPr>
                          <a:rPr lang="en-US" sz="2800" i="1" dirty="0" smtClean="0">
                            <a:latin typeface="Cambria Math" panose="02040503050406030204" pitchFamily="18" charset="0"/>
                          </a:rPr>
                        </m:ctrlPr>
                      </m:sSubPr>
                      <m:e>
                        <m:r>
                          <a:rPr lang="fr-CH" sz="2800" b="0" i="1" dirty="0" smtClean="0">
                            <a:latin typeface="Cambria Math" charset="0"/>
                          </a:rPr>
                          <m:t>𝑞</m:t>
                        </m:r>
                      </m:e>
                      <m:sub>
                        <m:r>
                          <a:rPr lang="fr-CH" sz="2800" b="0" i="1" dirty="0" smtClean="0">
                            <a:latin typeface="Cambria Math" charset="0"/>
                          </a:rPr>
                          <m:t>𝑗</m:t>
                        </m:r>
                      </m:sub>
                    </m:sSub>
                    <m:r>
                      <a:rPr lang="en-US" sz="2800" i="1" dirty="0" smtClean="0">
                        <a:latin typeface="Cambria Math" charset="0"/>
                      </a:rPr>
                      <m:t> </m:t>
                    </m:r>
                    <m:r>
                      <a:rPr lang="en-US" sz="2800" i="1" dirty="0" smtClean="0">
                        <a:latin typeface="Cambria Math" charset="0"/>
                        <a:ea typeface="Cambria Math" charset="0"/>
                        <a:cs typeface="Cambria Math" charset="0"/>
                      </a:rPr>
                      <m:t>𝜖</m:t>
                    </m:r>
                    <m:r>
                      <a:rPr lang="en-US" sz="2800" i="1" dirty="0" smtClean="0">
                        <a:latin typeface="Cambria Math" charset="0"/>
                      </a:rPr>
                      <m:t> </m:t>
                    </m:r>
                    <m:r>
                      <a:rPr lang="en-US" sz="2800" i="1" dirty="0" smtClean="0">
                        <a:latin typeface="Cambria Math" charset="0"/>
                      </a:rPr>
                      <m:t>𝑄</m:t>
                    </m:r>
                    <m:r>
                      <a:rPr lang="en-US" sz="2800" i="1" dirty="0" smtClean="0">
                        <a:latin typeface="Cambria Math" charset="0"/>
                      </a:rPr>
                      <m:t> </m:t>
                    </m:r>
                  </m:oMath>
                </a14:m>
                <a:r>
                  <a:rPr lang="en-US" sz="2800" dirty="0"/>
                  <a:t>the set of relevant documents </a:t>
                </a:r>
                <a14:m>
                  <m:oMath xmlns:m="http://schemas.openxmlformats.org/officeDocument/2006/math">
                    <m:d>
                      <m:dPr>
                        <m:begChr m:val="{"/>
                        <m:endChr m:val="}"/>
                        <m:ctrlPr>
                          <a:rPr lang="fr-CH" sz="2800" b="0" i="1" smtClean="0">
                            <a:latin typeface="Cambria Math" panose="02040503050406030204" pitchFamily="18" charset="0"/>
                          </a:rPr>
                        </m:ctrlPr>
                      </m:dPr>
                      <m:e>
                        <m:sSub>
                          <m:sSubPr>
                            <m:ctrlPr>
                              <a:rPr lang="fr-CH" sz="2800" b="0" i="1" smtClean="0">
                                <a:latin typeface="Cambria Math" panose="02040503050406030204" pitchFamily="18" charset="0"/>
                              </a:rPr>
                            </m:ctrlPr>
                          </m:sSubPr>
                          <m:e>
                            <m:r>
                              <a:rPr lang="fr-CH" sz="2800" b="0" i="1" smtClean="0">
                                <a:latin typeface="Cambria Math" charset="0"/>
                              </a:rPr>
                              <m:t>𝑑</m:t>
                            </m:r>
                          </m:e>
                          <m:sub>
                            <m:r>
                              <a:rPr lang="fr-CH" sz="2800" b="0" i="1" smtClean="0">
                                <a:latin typeface="Cambria Math" charset="0"/>
                              </a:rPr>
                              <m:t>1</m:t>
                            </m:r>
                          </m:sub>
                        </m:sSub>
                        <m:r>
                          <a:rPr lang="fr-CH" sz="2800" b="0" i="1" smtClean="0">
                            <a:latin typeface="Cambria Math" charset="0"/>
                          </a:rPr>
                          <m:t>, …</m:t>
                        </m:r>
                        <m:sSub>
                          <m:sSubPr>
                            <m:ctrlPr>
                              <a:rPr lang="fr-CH" sz="2800" b="0" i="1" smtClean="0">
                                <a:latin typeface="Cambria Math" panose="02040503050406030204" pitchFamily="18" charset="0"/>
                              </a:rPr>
                            </m:ctrlPr>
                          </m:sSubPr>
                          <m:e>
                            <m:r>
                              <a:rPr lang="fr-CH" sz="2800" b="0" i="1" smtClean="0">
                                <a:latin typeface="Cambria Math" charset="0"/>
                              </a:rPr>
                              <m:t>𝑑</m:t>
                            </m:r>
                          </m:e>
                          <m:sub>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b>
                        </m:sSub>
                      </m:e>
                    </m:d>
                  </m:oMath>
                </a14:m>
                <a:endParaRPr lang="fr-CH" sz="2800" b="0" dirty="0"/>
              </a:p>
              <a:p>
                <a14:m>
                  <m:oMath xmlns:m="http://schemas.openxmlformats.org/officeDocument/2006/math">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b="0" i="1" smtClean="0">
                            <a:latin typeface="Cambria Math" charset="0"/>
                          </a:rPr>
                          <m:t>𝑗𝑘</m:t>
                        </m:r>
                        <m:r>
                          <a:rPr lang="fr-CH" sz="2800" b="0" i="1" smtClean="0">
                            <a:latin typeface="Cambria Math" charset="0"/>
                          </a:rPr>
                          <m:t> </m:t>
                        </m:r>
                      </m:sub>
                    </m:sSub>
                  </m:oMath>
                </a14:m>
                <a:r>
                  <a:rPr lang="en-US" sz="2800" dirty="0"/>
                  <a:t>the top k relevant documents for query </a:t>
                </a:r>
                <a14:m>
                  <m:oMath xmlns:m="http://schemas.openxmlformats.org/officeDocument/2006/math">
                    <m:sSub>
                      <m:sSubPr>
                        <m:ctrlPr>
                          <a:rPr lang="en-US" sz="2800" i="1" dirty="0">
                            <a:latin typeface="Cambria Math" panose="02040503050406030204" pitchFamily="18" charset="0"/>
                          </a:rPr>
                        </m:ctrlPr>
                      </m:sSubPr>
                      <m:e>
                        <m:r>
                          <a:rPr lang="fr-CH" sz="2800" i="1" dirty="0">
                            <a:latin typeface="Cambria Math" charset="0"/>
                          </a:rPr>
                          <m:t>𝑞</m:t>
                        </m:r>
                      </m:e>
                      <m:sub>
                        <m:r>
                          <a:rPr lang="fr-CH" sz="2800" i="1" dirty="0">
                            <a:latin typeface="Cambria Math" charset="0"/>
                          </a:rPr>
                          <m:t>𝑗</m:t>
                        </m:r>
                      </m:sub>
                    </m:sSub>
                  </m:oMath>
                </a14:m>
                <a:endParaRPr lang="en-US" sz="2800" dirty="0"/>
              </a:p>
              <a:p>
                <a14:m>
                  <m:oMath xmlns:m="http://schemas.openxmlformats.org/officeDocument/2006/math">
                    <m:sSub>
                      <m:sSubPr>
                        <m:ctrlPr>
                          <a:rPr lang="fr-CH" sz="2800" b="0" i="1" smtClean="0">
                            <a:latin typeface="Cambria Math" panose="02040503050406030204" pitchFamily="18" charset="0"/>
                          </a:rPr>
                        </m:ctrlPr>
                      </m:sSubPr>
                      <m:e>
                        <m:r>
                          <a:rPr lang="fr-CH" sz="2800" b="0" i="1" smtClean="0">
                            <a:latin typeface="Cambria Math" panose="02040503050406030204" pitchFamily="18" charset="0"/>
                          </a:rPr>
                          <m:t>𝑃</m:t>
                        </m:r>
                      </m:e>
                      <m:sub>
                        <m:r>
                          <a:rPr lang="fr-CH" sz="2800" b="0" i="1" smtClean="0">
                            <a:latin typeface="Cambria Math" panose="02040503050406030204" pitchFamily="18" charset="0"/>
                          </a:rPr>
                          <m:t>𝑖𝑛𝑡</m:t>
                        </m:r>
                      </m:sub>
                    </m:sSub>
                    <m:d>
                      <m:dPr>
                        <m:ctrlPr>
                          <a:rPr lang="fr-CH"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sub>
                        </m:sSub>
                      </m:e>
                    </m:d>
                  </m:oMath>
                </a14:m>
                <a:r>
                  <a:rPr lang="en-US" sz="2800" dirty="0"/>
                  <a:t> interpolated precision of result </a:t>
                </a:r>
                <a14:m>
                  <m:oMath xmlns:m="http://schemas.openxmlformats.org/officeDocument/2006/math">
                    <m:sSub>
                      <m:sSubPr>
                        <m:ctrlPr>
                          <a:rPr lang="en-US" sz="2800" i="1">
                            <a:latin typeface="Cambria Math" panose="02040503050406030204" pitchFamily="18" charset="0"/>
                          </a:rPr>
                        </m:ctrlPr>
                      </m:sSubPr>
                      <m:e>
                        <m:r>
                          <a:rPr lang="fr-CH" sz="2800" b="0" i="1">
                            <a:latin typeface="Cambria Math" panose="02040503050406030204" pitchFamily="18" charset="0"/>
                          </a:rPr>
                          <m:t>𝑅</m:t>
                        </m:r>
                      </m:e>
                      <m:sub>
                        <m:r>
                          <a:rPr lang="fr-CH" sz="2800" i="1">
                            <a:latin typeface="Cambria Math" charset="0"/>
                          </a:rPr>
                          <m:t>𝑗𝑘</m:t>
                        </m:r>
                        <m:r>
                          <a:rPr lang="fr-CH" sz="2800" i="1">
                            <a:latin typeface="Cambria Math" charset="0"/>
                          </a:rPr>
                          <m:t> </m:t>
                        </m:r>
                      </m:sub>
                    </m:sSub>
                  </m:oMath>
                </a14:m>
                <a:br>
                  <a:rPr lang="fr-CH" sz="2800" dirty="0"/>
                </a:br>
                <a:endParaRPr lang="en-US" sz="2800" dirty="0"/>
              </a:p>
              <a:p>
                <a:pPr/>
                <a14:m>
                  <m:oMathPara xmlns:m="http://schemas.openxmlformats.org/officeDocument/2006/math">
                    <m:oMathParaPr>
                      <m:jc m:val="centerGroup"/>
                    </m:oMathParaPr>
                    <m:oMath xmlns:m="http://schemas.openxmlformats.org/officeDocument/2006/math">
                      <m:r>
                        <a:rPr lang="fr-CH" sz="2800" b="0" i="1" smtClean="0">
                          <a:latin typeface="Cambria Math" charset="0"/>
                        </a:rPr>
                        <m:t>𝑀𝐴𝑃</m:t>
                      </m:r>
                      <m:d>
                        <m:dPr>
                          <m:ctrlPr>
                            <a:rPr lang="fr-CH" sz="2800" b="0" i="1" smtClean="0">
                              <a:latin typeface="Cambria Math" panose="02040503050406030204" pitchFamily="18" charset="0"/>
                            </a:rPr>
                          </m:ctrlPr>
                        </m:dPr>
                        <m:e>
                          <m:r>
                            <a:rPr lang="fr-CH" sz="2800" b="0" i="1" smtClean="0">
                              <a:latin typeface="Cambria Math" charset="0"/>
                            </a:rPr>
                            <m:t>𝑄</m:t>
                          </m:r>
                        </m:e>
                      </m:d>
                      <m:r>
                        <a:rPr lang="fr-CH" sz="2800" b="0" i="1" smtClean="0">
                          <a:latin typeface="Cambria Math" charset="0"/>
                        </a:rPr>
                        <m:t>=</m:t>
                      </m:r>
                      <m:f>
                        <m:fPr>
                          <m:ctrlPr>
                            <a:rPr lang="fr-CH" sz="2800" b="0" i="1" smtClean="0">
                              <a:latin typeface="Cambria Math" panose="02040503050406030204" pitchFamily="18" charset="0"/>
                            </a:rPr>
                          </m:ctrlPr>
                        </m:fPr>
                        <m:num>
                          <m:r>
                            <a:rPr lang="fr-CH" sz="2800" b="0" i="1" smtClean="0">
                              <a:latin typeface="Cambria Math" charset="0"/>
                            </a:rPr>
                            <m:t>1</m:t>
                          </m:r>
                        </m:num>
                        <m:den>
                          <m:d>
                            <m:dPr>
                              <m:begChr m:val="|"/>
                              <m:endChr m:val="|"/>
                              <m:ctrlPr>
                                <a:rPr lang="fr-CH" sz="2800" b="0" i="1" smtClean="0">
                                  <a:latin typeface="Cambria Math" panose="02040503050406030204" pitchFamily="18" charset="0"/>
                                </a:rPr>
                              </m:ctrlPr>
                            </m:dPr>
                            <m:e>
                              <m:r>
                                <a:rPr lang="fr-CH" sz="2800" b="0" i="1" smtClean="0">
                                  <a:latin typeface="Cambria Math" charset="0"/>
                                </a:rPr>
                                <m:t>𝑄</m:t>
                              </m:r>
                            </m:e>
                          </m:d>
                        </m:den>
                      </m:f>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𝑗</m:t>
                          </m:r>
                          <m:r>
                            <a:rPr lang="fr-CH" sz="2800" b="0" i="1" smtClean="0">
                              <a:latin typeface="Cambria Math" charset="0"/>
                            </a:rPr>
                            <m:t>=1</m:t>
                          </m:r>
                        </m:sub>
                        <m:sup>
                          <m:d>
                            <m:dPr>
                              <m:begChr m:val="|"/>
                              <m:endChr m:val="|"/>
                              <m:ctrlPr>
                                <a:rPr lang="fr-CH" sz="2800" i="1">
                                  <a:latin typeface="Cambria Math" panose="02040503050406030204" pitchFamily="18" charset="0"/>
                                </a:rPr>
                              </m:ctrlPr>
                            </m:dPr>
                            <m:e>
                              <m:r>
                                <a:rPr lang="fr-CH" sz="2800" i="1">
                                  <a:latin typeface="Cambria Math" charset="0"/>
                                </a:rPr>
                                <m:t>𝑄</m:t>
                              </m:r>
                            </m:e>
                          </m:d>
                        </m:sup>
                        <m:e>
                          <m:f>
                            <m:fPr>
                              <m:ctrlPr>
                                <a:rPr lang="fr-CH" sz="2800" b="0" i="1" smtClean="0">
                                  <a:latin typeface="Cambria Math" panose="02040503050406030204" pitchFamily="18" charset="0"/>
                                </a:rPr>
                              </m:ctrlPr>
                            </m:fPr>
                            <m:num>
                              <m:r>
                                <a:rPr lang="fr-CH" sz="2800" b="0" i="1" smtClean="0">
                                  <a:latin typeface="Cambria Math" charset="0"/>
                                </a:rPr>
                                <m:t>1</m:t>
                              </m:r>
                            </m:num>
                            <m:den>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den>
                          </m:f>
                        </m:e>
                      </m:nary>
                      <m:nary>
                        <m:naryPr>
                          <m:chr m:val="∑"/>
                          <m:ctrlPr>
                            <a:rPr lang="fr-CH" sz="2800" b="0" i="1" smtClean="0">
                              <a:latin typeface="Cambria Math" panose="02040503050406030204" pitchFamily="18" charset="0"/>
                            </a:rPr>
                          </m:ctrlPr>
                        </m:naryPr>
                        <m:sub>
                          <m:r>
                            <m:rPr>
                              <m:brk m:alnAt="23"/>
                            </m:rPr>
                            <a:rPr lang="fr-CH" sz="2800" b="0" i="1" smtClean="0">
                              <a:latin typeface="Cambria Math" charset="0"/>
                            </a:rPr>
                            <m:t>𝑘</m:t>
                          </m:r>
                          <m:r>
                            <a:rPr lang="fr-CH" sz="2800" b="0" i="1" smtClean="0">
                              <a:latin typeface="Cambria Math" charset="0"/>
                            </a:rPr>
                            <m:t>=1</m:t>
                          </m:r>
                        </m:sub>
                        <m:sup>
                          <m:sSub>
                            <m:sSubPr>
                              <m:ctrlPr>
                                <a:rPr lang="fr-CH" sz="2800" b="0" i="1" smtClean="0">
                                  <a:latin typeface="Cambria Math" panose="02040503050406030204" pitchFamily="18" charset="0"/>
                                </a:rPr>
                              </m:ctrlPr>
                            </m:sSubPr>
                            <m:e>
                              <m:r>
                                <a:rPr lang="fr-CH" sz="2800" b="0" i="1" smtClean="0">
                                  <a:latin typeface="Cambria Math" charset="0"/>
                                </a:rPr>
                                <m:t>𝑚</m:t>
                              </m:r>
                            </m:e>
                            <m:sub>
                              <m:r>
                                <a:rPr lang="fr-CH" sz="2800" b="0" i="1" smtClean="0">
                                  <a:latin typeface="Cambria Math" charset="0"/>
                                </a:rPr>
                                <m:t>𝑗</m:t>
                              </m:r>
                            </m:sub>
                          </m:sSub>
                        </m:sup>
                        <m:e>
                          <m:sSub>
                            <m:sSubPr>
                              <m:ctrlPr>
                                <a:rPr lang="fr-CH" sz="2800" i="1">
                                  <a:latin typeface="Cambria Math" panose="02040503050406030204" pitchFamily="18" charset="0"/>
                                </a:rPr>
                              </m:ctrlPr>
                            </m:sSubPr>
                            <m:e>
                              <m:r>
                                <a:rPr lang="fr-CH" sz="2800" i="1">
                                  <a:latin typeface="Cambria Math" panose="02040503050406030204" pitchFamily="18" charset="0"/>
                                </a:rPr>
                                <m:t>𝑃</m:t>
                              </m:r>
                            </m:e>
                            <m:sub>
                              <m:r>
                                <a:rPr lang="fr-CH" sz="2800" i="1">
                                  <a:latin typeface="Cambria Math" panose="02040503050406030204" pitchFamily="18" charset="0"/>
                                </a:rPr>
                                <m:t>𝑖𝑛𝑡</m:t>
                              </m:r>
                            </m:sub>
                          </m:sSub>
                          <m:d>
                            <m:dPr>
                              <m:ctrlPr>
                                <a:rPr lang="fr-CH" sz="2800" i="1">
                                  <a:latin typeface="Cambria Math" panose="02040503050406030204" pitchFamily="18" charset="0"/>
                                </a:rPr>
                              </m:ctrlPr>
                            </m:dPr>
                            <m:e>
                              <m:sSub>
                                <m:sSubPr>
                                  <m:ctrlPr>
                                    <a:rPr lang="en-US" sz="2800" i="1">
                                      <a:latin typeface="Cambria Math" panose="02040503050406030204" pitchFamily="18" charset="0"/>
                                    </a:rPr>
                                  </m:ctrlPr>
                                </m:sSubPr>
                                <m:e>
                                  <m:r>
                                    <a:rPr lang="fr-CH" sz="2800" b="0" i="1" smtClean="0">
                                      <a:latin typeface="Cambria Math" panose="02040503050406030204" pitchFamily="18" charset="0"/>
                                    </a:rPr>
                                    <m:t>𝐷</m:t>
                                  </m:r>
                                </m:e>
                                <m:sub>
                                  <m:r>
                                    <a:rPr lang="fr-CH" sz="2800" i="1">
                                      <a:latin typeface="Cambria Math" charset="0"/>
                                    </a:rPr>
                                    <m:t>𝑗𝑘</m:t>
                                  </m:r>
                                </m:sub>
                              </m:sSub>
                            </m:e>
                          </m:d>
                        </m:e>
                      </m:nary>
                    </m:oMath>
                  </m:oMathPara>
                </a14:m>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68" t="-1259" b="-2241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31351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Assume 4 results are returned for a query q: </a:t>
            </a:r>
          </a:p>
          <a:p>
            <a:r>
              <a:rPr lang="en-US" dirty="0"/>
              <a:t>	R N R N</a:t>
            </a:r>
          </a:p>
          <a:p>
            <a:endParaRPr lang="en-US" dirty="0"/>
          </a:p>
          <a:p>
            <a:r>
              <a:rPr lang="en-US" dirty="0"/>
              <a:t>P@1 = 1, P@2 = 0.5, P@3 = 2/3, P@4 = 0.5</a:t>
            </a:r>
          </a:p>
          <a:p>
            <a:r>
              <a:rPr lang="en-US" dirty="0"/>
              <a:t>P</a:t>
            </a:r>
            <a:r>
              <a:rPr lang="en-US" baseline="-25000" dirty="0"/>
              <a:t>int</a:t>
            </a:r>
            <a:r>
              <a:rPr lang="en-US" dirty="0"/>
              <a:t>@1 = 1, P</a:t>
            </a:r>
            <a:r>
              <a:rPr lang="en-US" baseline="-25000" dirty="0"/>
              <a:t>int </a:t>
            </a:r>
            <a:r>
              <a:rPr lang="en-US" dirty="0"/>
              <a:t>@2 </a:t>
            </a:r>
            <a:r>
              <a:rPr lang="en-US"/>
              <a:t>= 2/3, </a:t>
            </a:r>
            <a:r>
              <a:rPr lang="en-US" dirty="0"/>
              <a:t>P</a:t>
            </a:r>
            <a:r>
              <a:rPr lang="en-US" baseline="-25000" dirty="0"/>
              <a:t>int </a:t>
            </a:r>
            <a:r>
              <a:rPr lang="en-US" dirty="0"/>
              <a:t>@3 = 2/3, P</a:t>
            </a:r>
            <a:r>
              <a:rPr lang="en-US" baseline="-25000" dirty="0"/>
              <a:t>int </a:t>
            </a:r>
            <a:r>
              <a:rPr lang="en-US" dirty="0"/>
              <a:t>@4 = 0.5</a:t>
            </a:r>
          </a:p>
          <a:p>
            <a:endParaRPr lang="en-US" dirty="0"/>
          </a:p>
          <a:p>
            <a:r>
              <a:rPr lang="en-US" dirty="0"/>
              <a:t>Then MAP({q}) =  1/2 (1 + 2/3) = 5/6</a:t>
            </a:r>
          </a:p>
          <a:p>
            <a:endParaRPr lang="en-US" sz="2000" dirty="0"/>
          </a:p>
          <a:p>
            <a:r>
              <a:rPr lang="en-US" sz="2000" dirty="0"/>
              <a:t>(note : only precision values when retrieving a relevant document are considered)</a:t>
            </a:r>
          </a:p>
          <a:p>
            <a:endParaRPr lang="en-US" dirty="0"/>
          </a:p>
        </p:txBody>
      </p:sp>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3400316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4830" y="1219200"/>
            <a:ext cx="3616795" cy="2452414"/>
          </a:xfrm>
        </p:spPr>
      </p:pic>
      <p:sp>
        <p:nvSpPr>
          <p:cNvPr id="4" name="Footer Placeholder 3"/>
          <p:cNvSpPr>
            <a:spLocks noGrp="1"/>
          </p:cNvSpPr>
          <p:nvPr>
            <p:ph type="ftr" sz="quarter" idx="10"/>
          </p:nvPr>
        </p:nvSpPr>
        <p:spPr/>
        <p:txBody>
          <a:bodyPr/>
          <a:lstStyle/>
          <a:p>
            <a:pPr>
              <a:defRPr/>
            </a:pPr>
            <a:r>
              <a:rPr lang="fr-CH"/>
              <a:t>©2020, Karl Aberer, EPFL-IC, Laboratoire de systèmes d'informations répartis </a:t>
            </a:r>
            <a:endParaRPr lang="en-GB"/>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86364" y="1052736"/>
            <a:ext cx="4277711" cy="286756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Content Placeholder 2"/>
              <p:cNvSpPr txBox="1">
                <a:spLocks/>
              </p:cNvSpPr>
              <p:nvPr/>
            </p:nvSpPr>
            <p:spPr bwMode="auto">
              <a:xfrm>
                <a:off x="488504" y="3973032"/>
                <a:ext cx="8997950" cy="2001024"/>
              </a:xfrm>
              <a:prstGeom prst="rect">
                <a:avLst/>
              </a:prstGeom>
              <a:noFill/>
              <a:ln>
                <a:noFill/>
              </a:ln>
              <a:extLst>
                <a:ext uri="{FAA26D3D-D897-4be2-8F04-BA451C77F1D7}">
                  <ma14:placeholderFlag xmlns="" xmlns:ma14="http://schemas.microsoft.com/office/mac/drawingml/2011/main" val="1"/>
                </a:ex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a:ea typeface="ＭＳ Ｐゴシック" pitchFamily="34" charset="-128"/>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Calibri" pitchFamily="34"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Calibri" pitchFamily="34"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Calibri" pitchFamily="34" charset="0"/>
                    <a:cs typeface="Calibri"/>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r>
                  <a:rPr lang="en-US" sz="2400" kern="0" dirty="0"/>
                  <a:t>Specificity S: </a:t>
                </a:r>
                <a14:m>
                  <m:oMath xmlns:m="http://schemas.openxmlformats.org/officeDocument/2006/math">
                    <m:r>
                      <a:rPr lang="fr-CH" sz="2400" b="0" i="0" smtClean="0">
                        <a:latin typeface="Cambria Math" panose="02040503050406030204" pitchFamily="18" charset="0"/>
                      </a:rPr>
                      <m:t>1−</m:t>
                    </m:r>
                    <m:r>
                      <m:rPr>
                        <m:sty m:val="p"/>
                      </m:rPr>
                      <a:rPr lang="fr-CH" sz="2400" b="0" i="0" smtClean="0">
                        <a:latin typeface="Cambria Math" charset="0"/>
                      </a:rPr>
                      <m:t>S</m:t>
                    </m:r>
                    <m:r>
                      <a:rPr lang="fr-CH" sz="2400" i="1">
                        <a:latin typeface="Cambria Math" charset="0"/>
                      </a:rPr>
                      <m:t>=</m:t>
                    </m:r>
                    <m:f>
                      <m:fPr>
                        <m:ctrlPr>
                          <a:rPr lang="fr-CH" sz="2400" i="1">
                            <a:latin typeface="Cambria Math" panose="02040503050406030204" pitchFamily="18" charset="0"/>
                          </a:rPr>
                        </m:ctrlPr>
                      </m:fPr>
                      <m:num>
                        <m:r>
                          <a:rPr lang="fr-CH" sz="2400" b="0" i="1" smtClean="0">
                            <a:latin typeface="Cambria Math" panose="02040503050406030204" pitchFamily="18" charset="0"/>
                          </a:rPr>
                          <m:t>𝑓𝑝</m:t>
                        </m:r>
                      </m:num>
                      <m:den>
                        <m:r>
                          <a:rPr lang="fr-CH" sz="2400" b="0" i="1" smtClean="0">
                            <a:latin typeface="Cambria Math" charset="0"/>
                          </a:rPr>
                          <m:t>𝑓</m:t>
                        </m:r>
                        <m:r>
                          <a:rPr lang="fr-CH" sz="2400" i="1">
                            <a:latin typeface="Cambria Math" charset="0"/>
                          </a:rPr>
                          <m:t>𝑝</m:t>
                        </m:r>
                        <m:r>
                          <a:rPr lang="fr-CH" sz="2400" i="1">
                            <a:latin typeface="Cambria Math" charset="0"/>
                          </a:rPr>
                          <m:t>+</m:t>
                        </m:r>
                        <m:r>
                          <a:rPr lang="fr-CH" sz="2400" b="0" i="1" smtClean="0">
                            <a:latin typeface="Cambria Math" charset="0"/>
                          </a:rPr>
                          <m:t>𝑡</m:t>
                        </m:r>
                        <m:r>
                          <a:rPr lang="fr-CH" sz="2400" i="1">
                            <a:latin typeface="Cambria Math" charset="0"/>
                          </a:rPr>
                          <m:t>𝑛</m:t>
                        </m:r>
                      </m:den>
                    </m:f>
                    <m:r>
                      <a:rPr lang="fr-CH" sz="2400" i="1">
                        <a:latin typeface="Cambria Math" charset="0"/>
                      </a:rPr>
                      <m:t>=</m:t>
                    </m:r>
                    <m:r>
                      <a:rPr lang="fr-CH" sz="2400" i="1">
                        <a:latin typeface="Cambria Math" charset="0"/>
                      </a:rPr>
                      <m:t>𝑃</m:t>
                    </m:r>
                    <m:d>
                      <m:dPr>
                        <m:ctrlPr>
                          <a:rPr lang="fr-CH" sz="2400" i="1">
                            <a:latin typeface="Cambria Math" panose="02040503050406030204" pitchFamily="18" charset="0"/>
                          </a:rPr>
                        </m:ctrlPr>
                      </m:dPr>
                      <m:e>
                        <m:r>
                          <a:rPr lang="fr-CH" sz="2400" i="1">
                            <a:latin typeface="Cambria Math" charset="0"/>
                          </a:rPr>
                          <m:t>𝑟𝑒𝑡𝑟𝑖𝑒𝑣𝑒𝑑</m:t>
                        </m:r>
                      </m:e>
                      <m:e>
                        <m:r>
                          <a:rPr lang="fr-CH" sz="2400" b="0" i="1" smtClean="0">
                            <a:latin typeface="Cambria Math" charset="0"/>
                          </a:rPr>
                          <m:t>𝑛𝑜𝑡</m:t>
                        </m:r>
                        <m:r>
                          <a:rPr lang="fr-CH" sz="2400" b="0" i="1" smtClean="0">
                            <a:latin typeface="Cambria Math" charset="0"/>
                          </a:rPr>
                          <m:t> </m:t>
                        </m:r>
                        <m:r>
                          <a:rPr lang="fr-CH" sz="2400" i="1">
                            <a:latin typeface="Cambria Math" charset="0"/>
                          </a:rPr>
                          <m:t>𝑟𝑒𝑙𝑒𝑣𝑎𝑛𝑡</m:t>
                        </m:r>
                      </m:e>
                    </m:d>
                  </m:oMath>
                </a14:m>
                <a:endParaRPr lang="en-US" sz="2400" kern="0" dirty="0"/>
              </a:p>
              <a:p>
                <a:pPr marL="0" indent="0"/>
                <a:r>
                  <a:rPr lang="en-US" sz="2400" kern="0" dirty="0"/>
                  <a:t>Specificity gives information about how many of the true negatives have been retrieved as false positives</a:t>
                </a:r>
              </a:p>
              <a:p>
                <a:pPr marL="457200" indent="-457200">
                  <a:buFont typeface="Arial" charset="0"/>
                  <a:buChar char="•"/>
                </a:pPr>
                <a:r>
                  <a:rPr lang="en-US" sz="2400" kern="0" dirty="0"/>
                  <a:t>The steeper the curve rises at the beginning, the better</a:t>
                </a:r>
              </a:p>
              <a:p>
                <a:pPr marL="457200" indent="-457200">
                  <a:buFont typeface="Arial" charset="0"/>
                  <a:buChar char="•"/>
                </a:pPr>
                <a:r>
                  <a:rPr lang="en-US" sz="2400" kern="0" dirty="0"/>
                  <a:t>The larger the area under the curve, the better</a:t>
                </a: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488504" y="3973032"/>
                <a:ext cx="8997950" cy="2001024"/>
              </a:xfrm>
              <a:prstGeom prst="rect">
                <a:avLst/>
              </a:prstGeom>
              <a:blipFill>
                <a:blip r:embed="rId5"/>
                <a:stretch>
                  <a:fillRect l="-986" b="-24051"/>
                </a:stretch>
              </a:blipFill>
              <a:ln>
                <a:noFill/>
              </a:ln>
              <a:extLst>
                <a:ext uri="{FAA26D3D-D897-4be2-8F04-BA451C77F1D7}">
                  <ma14:placeholderFlag xmlns:ma14="http://schemas.microsoft.com/office/mac/drawingml/2011/main" xmlns="" xmlns:a14="http://schemas.microsoft.com/office/drawing/2010/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00068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A3B-6445-2945-B03D-0281538691D2}"/>
              </a:ext>
            </a:extLst>
          </p:cNvPr>
          <p:cNvSpPr>
            <a:spLocks noGrp="1"/>
          </p:cNvSpPr>
          <p:nvPr>
            <p:ph type="title"/>
          </p:nvPr>
        </p:nvSpPr>
        <p:spPr/>
        <p:txBody>
          <a:bodyPr/>
          <a:lstStyle/>
          <a:p>
            <a:r>
              <a:rPr lang="en-US"/>
              <a:t>Different Types of Information Retrieval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D888F-14F5-8948-97B5-A7484BCF282D}"/>
                  </a:ext>
                </a:extLst>
              </p:cNvPr>
              <p:cNvSpPr>
                <a:spLocks noGrp="1"/>
              </p:cNvSpPr>
              <p:nvPr>
                <p:ph idx="1"/>
              </p:nvPr>
            </p:nvSpPr>
            <p:spPr/>
            <p:txBody>
              <a:bodyPr/>
              <a:lstStyle/>
              <a:p>
                <a:pPr marL="457200" indent="-457200"/>
                <a:r>
                  <a:rPr lang="en-US" dirty="0"/>
                  <a:t>Documents </a:t>
                </a:r>
                <a14:m>
                  <m:oMath xmlns:m="http://schemas.openxmlformats.org/officeDocument/2006/math">
                    <m:r>
                      <a:rPr lang="fr-CH" i="1">
                        <a:latin typeface="Cambria Math" panose="02040503050406030204" pitchFamily="18" charset="0"/>
                        <a:ea typeface="Cambria Math" panose="02040503050406030204" pitchFamily="18" charset="0"/>
                        <a:cs typeface="Calibri" charset="0"/>
                      </a:rPr>
                      <m:t>𝐷</m:t>
                    </m:r>
                    <m:r>
                      <a:rPr lang="fr-CH" i="1">
                        <a:latin typeface="Cambria Math" panose="02040503050406030204" pitchFamily="18" charset="0"/>
                        <a:ea typeface="Cambria Math" panose="02040503050406030204" pitchFamily="18" charset="0"/>
                        <a:cs typeface="Calibri" charset="0"/>
                      </a:rPr>
                      <m:t> </m:t>
                    </m:r>
                  </m:oMath>
                </a14:m>
                <a:r>
                  <a:rPr lang="en-US" dirty="0"/>
                  <a:t>are mostly unstructured data</a:t>
                </a:r>
              </a:p>
              <a:p>
                <a:pPr marL="857250" lvl="1" indent="-457200"/>
                <a:r>
                  <a:rPr lang="en-US" dirty="0"/>
                  <a:t>Most of the time text documents are considered,but increasingly images, audio, multimedia</a:t>
                </a:r>
              </a:p>
              <a:p>
                <a:pPr marL="457200" indent="-457200"/>
                <a:r>
                  <a:rPr lang="en-US"/>
                  <a:t>Queries </a:t>
                </a:r>
                <a14:m>
                  <m:oMath xmlns:m="http://schemas.openxmlformats.org/officeDocument/2006/math">
                    <m:r>
                      <a:rPr lang="fr-CH" i="1" dirty="0">
                        <a:latin typeface="Cambria Math" panose="02040503050406030204" pitchFamily="18" charset="0"/>
                        <a:ea typeface="Cambria Math" panose="02040503050406030204" pitchFamily="18" charset="0"/>
                      </a:rPr>
                      <m:t>𝑄</m:t>
                    </m:r>
                  </m:oMath>
                </a14:m>
                <a:r>
                  <a:rPr lang="en-US"/>
                  <a:t> can be both structured and unstructured</a:t>
                </a:r>
              </a:p>
              <a:p>
                <a:pPr marL="857250" lvl="1" indent="-457200">
                  <a:buFont typeface="Arial" panose="020B0604020202020204" pitchFamily="34" charset="0"/>
                  <a:buChar char="–"/>
                </a:pPr>
                <a:r>
                  <a:rPr lang="en-US"/>
                  <a:t>Boolean expressions</a:t>
                </a:r>
              </a:p>
              <a:p>
                <a:pPr marL="857250" lvl="1" indent="-457200">
                  <a:buFont typeface="Arial" panose="020B0604020202020204" pitchFamily="34" charset="0"/>
                  <a:buChar char="–"/>
                </a:pPr>
                <a:r>
                  <a:rPr lang="en-US"/>
                  <a:t>Free text, sample documents</a:t>
                </a:r>
              </a:p>
              <a:p>
                <a:pPr marL="0" indent="0"/>
                <a:r>
                  <a:rPr lang="en-US"/>
                  <a:t>Results </a:t>
                </a:r>
                <a14:m>
                  <m:oMath xmlns:m="http://schemas.openxmlformats.org/officeDocument/2006/math">
                    <m:r>
                      <a:rPr lang="fr-CH" i="1" dirty="0">
                        <a:latin typeface="Cambria Math" panose="02040503050406030204" pitchFamily="18" charset="0"/>
                        <a:ea typeface="Cambria Math" panose="02040503050406030204" pitchFamily="18" charset="0"/>
                      </a:rPr>
                      <m:t>𝑅</m:t>
                    </m:r>
                  </m:oMath>
                </a14:m>
                <a:r>
                  <a:rPr lang="en-US"/>
                  <a:t> can be sorted or unsorted</a:t>
                </a:r>
              </a:p>
              <a:p>
                <a:pPr marL="857250" lvl="1" indent="-457200">
                  <a:buFont typeface="Arial" panose="020B0604020202020204" pitchFamily="34" charset="0"/>
                  <a:buChar char="–"/>
                </a:pPr>
                <a:r>
                  <a:rPr lang="en-US"/>
                  <a:t>Results sets</a:t>
                </a:r>
              </a:p>
              <a:p>
                <a:pPr marL="857250" lvl="1" indent="-457200">
                  <a:buFont typeface="Arial" panose="020B0604020202020204" pitchFamily="34" charset="0"/>
                  <a:buChar char="–"/>
                </a:pPr>
                <a:r>
                  <a:rPr lang="en-US"/>
                  <a:t>Ranked lists</a:t>
                </a:r>
              </a:p>
            </p:txBody>
          </p:sp>
        </mc:Choice>
        <mc:Fallback xmlns="">
          <p:sp>
            <p:nvSpPr>
              <p:cNvPr id="3" name="Content Placeholder 2">
                <a:extLst>
                  <a:ext uri="{FF2B5EF4-FFF2-40B4-BE49-F238E27FC236}">
                    <a16:creationId xmlns:a16="http://schemas.microsoft.com/office/drawing/2014/main" id="{C3BD888F-14F5-8948-97B5-A7484BCF282D}"/>
                  </a:ext>
                </a:extLst>
              </p:cNvPr>
              <p:cNvSpPr>
                <a:spLocks noGrp="1" noRot="1" noChangeAspect="1" noMove="1" noResize="1" noEditPoints="1" noAdjustHandles="1" noChangeArrowheads="1" noChangeShapeType="1" noTextEdit="1"/>
              </p:cNvSpPr>
              <p:nvPr>
                <p:ph idx="1"/>
              </p:nvPr>
            </p:nvSpPr>
            <p:spPr>
              <a:blipFill>
                <a:blip r:embed="rId2"/>
                <a:stretch>
                  <a:fillRect l="-1549" t="-151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0D553D6-BF05-F74D-ABDA-FD65E93CDED8}"/>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778257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en-US" sz="3200" dirty="0"/>
              <a:t>I</a:t>
            </a:r>
            <a:r>
              <a:rPr lang="fr-FR" sz="3200" dirty="0"/>
              <a:t>f the top 100 documents </a:t>
            </a:r>
            <a:r>
              <a:rPr lang="fr-FR" sz="3200" dirty="0" err="1"/>
              <a:t>contain</a:t>
            </a:r>
            <a:r>
              <a:rPr lang="fr-FR" sz="3200" dirty="0"/>
              <a:t> 50 relevant documents …</a:t>
            </a:r>
            <a:endParaRPr lang="en-US" altLang="en-US" sz="3200">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800054" lvl="1" indent="-342900">
              <a:buFont typeface="+mj-lt"/>
              <a:buAutoNum type="arabicPeriod"/>
              <a:defRPr/>
            </a:pPr>
            <a:r>
              <a:rPr lang="fr-FR" dirty="0"/>
              <a:t>the </a:t>
            </a:r>
            <a:r>
              <a:rPr lang="fr-FR" dirty="0" err="1"/>
              <a:t>precision</a:t>
            </a:r>
            <a:r>
              <a:rPr lang="fr-FR" dirty="0"/>
              <a:t> of the system at 50 </a:t>
            </a:r>
            <a:r>
              <a:rPr lang="fr-FR" dirty="0" err="1"/>
              <a:t>is</a:t>
            </a:r>
            <a:r>
              <a:rPr lang="fr-FR" dirty="0"/>
              <a:t> 0.25</a:t>
            </a:r>
          </a:p>
          <a:p>
            <a:pPr marL="800054" lvl="1" indent="-342900">
              <a:buFont typeface="+mj-lt"/>
              <a:buAutoNum type="arabicPeriod"/>
              <a:defRPr/>
            </a:pPr>
            <a:r>
              <a:rPr lang="fr-FR" dirty="0"/>
              <a:t>the </a:t>
            </a:r>
            <a:r>
              <a:rPr lang="fr-FR" dirty="0" err="1"/>
              <a:t>precision</a:t>
            </a:r>
            <a:r>
              <a:rPr lang="fr-FR" dirty="0"/>
              <a:t> of the system at 100 </a:t>
            </a:r>
            <a:r>
              <a:rPr lang="fr-FR" dirty="0" err="1"/>
              <a:t>is</a:t>
            </a:r>
            <a:r>
              <a:rPr lang="fr-FR" dirty="0"/>
              <a:t> 0.5</a:t>
            </a:r>
          </a:p>
          <a:p>
            <a:pPr marL="800054" lvl="1" indent="-342900">
              <a:buFont typeface="+mj-lt"/>
              <a:buAutoNum type="arabicPeriod"/>
              <a:defRPr/>
            </a:pPr>
            <a:r>
              <a:rPr lang="fr-FR" dirty="0"/>
              <a:t>the </a:t>
            </a:r>
            <a:r>
              <a:rPr lang="fr-FR" dirty="0" err="1"/>
              <a:t>recall</a:t>
            </a:r>
            <a:r>
              <a:rPr lang="fr-FR" dirty="0"/>
              <a:t> of the system </a:t>
            </a:r>
            <a:r>
              <a:rPr lang="fr-FR" dirty="0" err="1"/>
              <a:t>is</a:t>
            </a:r>
            <a:r>
              <a:rPr lang="fr-FR" dirty="0"/>
              <a:t> 0.5</a:t>
            </a:r>
          </a:p>
          <a:p>
            <a:pPr marL="800054" lvl="1" indent="-342900">
              <a:buFont typeface="+mj-lt"/>
              <a:buAutoNum type="arabicPeriod"/>
              <a:defRPr/>
            </a:pPr>
            <a:r>
              <a:rPr lang="fr-FR" dirty="0"/>
              <a:t>All of the </a:t>
            </a:r>
            <a:r>
              <a:rPr lang="fr-FR" dirty="0" err="1"/>
              <a:t>above</a:t>
            </a:r>
            <a:endParaRPr lang="fr-FR" dirty="0"/>
          </a:p>
          <a:p>
            <a:pPr marL="514350" indent="-514350">
              <a:buFont typeface="Arial" charset="0"/>
              <a:buAutoNum type="alphaUcPeriod"/>
            </a:pPr>
            <a:endParaRPr lang="en-US" altLang="en-US" dirty="0">
              <a:ea typeface="MS PGothic" charset="-128"/>
            </a:endParaRPr>
          </a:p>
        </p:txBody>
      </p:sp>
    </p:spTree>
    <p:custDataLst>
      <p:tags r:id="rId1"/>
    </p:custDataLst>
    <p:extLst>
      <p:ext uri="{BB962C8B-B14F-4D97-AF65-F5344CB8AC3E}">
        <p14:creationId xmlns:p14="http://schemas.microsoft.com/office/powerpoint/2010/main" val="1640324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p:txBody>
          <a:bodyPr/>
          <a:lstStyle/>
          <a:p>
            <a:pPr algn="l"/>
            <a:r>
              <a:rPr lang="fr-FR" dirty="0">
                <a:latin typeface="Calibri" charset="0"/>
                <a:ea typeface="ＭＳ Ｐゴシック" charset="0"/>
              </a:rPr>
              <a:t>If </a:t>
            </a:r>
            <a:r>
              <a:rPr lang="fr-FR" dirty="0" err="1">
                <a:latin typeface="Calibri" charset="0"/>
                <a:ea typeface="ＭＳ Ｐゴシック" charset="0"/>
              </a:rPr>
              <a:t>retrieval</a:t>
            </a:r>
            <a:r>
              <a:rPr lang="fr-FR" dirty="0">
                <a:latin typeface="Calibri" charset="0"/>
                <a:ea typeface="ＭＳ Ｐゴシック" charset="0"/>
              </a:rPr>
              <a:t> system A has a </a:t>
            </a:r>
            <a:r>
              <a:rPr lang="fr-FR" dirty="0" err="1">
                <a:latin typeface="Calibri" charset="0"/>
                <a:ea typeface="ＭＳ Ｐゴシック" charset="0"/>
              </a:rPr>
              <a:t>higher</a:t>
            </a:r>
            <a:r>
              <a:rPr lang="fr-FR" dirty="0">
                <a:latin typeface="Calibri" charset="0"/>
                <a:ea typeface="ＭＳ Ｐゴシック" charset="0"/>
              </a:rPr>
              <a:t> </a:t>
            </a:r>
            <a:r>
              <a:rPr lang="fr-FR" dirty="0" err="1">
                <a:latin typeface="Calibri" charset="0"/>
                <a:ea typeface="ＭＳ Ｐゴシック" charset="0"/>
              </a:rPr>
              <a:t>precision at k</a:t>
            </a:r>
            <a:r>
              <a:rPr lang="fr-FR" dirty="0">
                <a:latin typeface="Calibri" charset="0"/>
                <a:ea typeface="ＭＳ Ｐゴシック" charset="0"/>
              </a:rPr>
              <a:t> </a:t>
            </a:r>
            <a:r>
              <a:rPr lang="fr-FR" dirty="0" err="1">
                <a:latin typeface="Calibri" charset="0"/>
                <a:ea typeface="ＭＳ Ｐゴシック" charset="0"/>
              </a:rPr>
              <a:t>than</a:t>
            </a:r>
            <a:r>
              <a:rPr lang="fr-FR" dirty="0">
                <a:latin typeface="Calibri" charset="0"/>
                <a:ea typeface="ＭＳ Ｐゴシック" charset="0"/>
              </a:rPr>
              <a:t> system B …</a:t>
            </a:r>
            <a:endParaRPr lang="en-US" altLang="en-US">
              <a:ea typeface="MS PGothic" charset="-128"/>
            </a:endParaRPr>
          </a:p>
        </p:txBody>
      </p:sp>
      <p:sp>
        <p:nvSpPr>
          <p:cNvPr id="13314" name="TPAnswers" title="Answer Text"/>
          <p:cNvSpPr>
            <a:spLocks noGrp="1"/>
          </p:cNvSpPr>
          <p:nvPr>
            <p:ph idx="1"/>
            <p:custDataLst>
              <p:tags r:id="rId2"/>
            </p:custDataLst>
          </p:nvPr>
        </p:nvSpPr>
        <p:spPr/>
        <p:txBody>
          <a:bodyPr>
            <a:normAutofit/>
          </a:bodyPr>
          <a:lstStyle/>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the top k documents of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contain</a:t>
            </a:r>
            <a:r>
              <a:rPr lang="fr-FR" sz="2400" dirty="0">
                <a:latin typeface="Calibri" charset="0"/>
                <a:ea typeface="Calibri" charset="0"/>
                <a:cs typeface="Calibri" charset="0"/>
              </a:rPr>
              <a:t> more relevant documents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the top k documents of B</a:t>
            </a:r>
          </a:p>
          <a:p>
            <a:pPr marL="798513" lvl="1" indent="-342900">
              <a:buFont typeface="Comic Sans MS" charset="0"/>
              <a:buAutoNum type="arabicPeriod"/>
            </a:pPr>
            <a:r>
              <a:rPr lang="fr-FR" sz="2400" dirty="0">
                <a:latin typeface="Calibri" charset="0"/>
                <a:ea typeface="Calibri" charset="0"/>
                <a:cs typeface="Calibri" charset="0"/>
              </a:rPr>
              <a:t>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a:t>
            </a:r>
            <a:r>
              <a:rPr lang="fr-FR" sz="2400" dirty="0" err="1">
                <a:latin typeface="Calibri" charset="0"/>
                <a:ea typeface="Calibri" charset="0"/>
                <a:cs typeface="Calibri" charset="0"/>
              </a:rPr>
              <a:t>recall</a:t>
            </a:r>
            <a:r>
              <a:rPr lang="fr-FR" sz="2400" dirty="0">
                <a:latin typeface="Calibri" charset="0"/>
                <a:ea typeface="Calibri" charset="0"/>
                <a:cs typeface="Calibri" charset="0"/>
              </a:rPr>
              <a:t> more documents </a:t>
            </a:r>
            <a:r>
              <a:rPr lang="fr-FR" sz="2400" dirty="0" err="1">
                <a:latin typeface="Calibri" charset="0"/>
                <a:ea typeface="Calibri" charset="0"/>
                <a:cs typeface="Calibri" charset="0"/>
              </a:rPr>
              <a:t>above</a:t>
            </a:r>
            <a:r>
              <a:rPr lang="fr-FR" sz="2400" dirty="0">
                <a:latin typeface="Calibri" charset="0"/>
                <a:ea typeface="Calibri" charset="0"/>
                <a:cs typeface="Calibri" charset="0"/>
              </a:rPr>
              <a:t> a </a:t>
            </a:r>
            <a:r>
              <a:rPr lang="fr-FR" sz="2400" dirty="0" err="1">
                <a:latin typeface="Calibri" charset="0"/>
                <a:ea typeface="Calibri" charset="0"/>
                <a:cs typeface="Calibri" charset="0"/>
              </a:rPr>
              <a:t>given</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a:t>
            </a:r>
            <a:r>
              <a:rPr lang="fr-FR" sz="2400" dirty="0" err="1">
                <a:latin typeface="Calibri" charset="0"/>
                <a:ea typeface="Calibri" charset="0"/>
                <a:cs typeface="Calibri" charset="0"/>
              </a:rPr>
              <a:t>threshold</a:t>
            </a:r>
            <a:r>
              <a:rPr lang="fr-FR" sz="2400" dirty="0">
                <a:latin typeface="Calibri" charset="0"/>
                <a:ea typeface="Calibri" charset="0"/>
                <a:cs typeface="Calibri" charset="0"/>
              </a:rPr>
              <a:t> </a:t>
            </a:r>
            <a:r>
              <a:rPr lang="fr-FR" sz="2400" dirty="0" err="1">
                <a:latin typeface="Calibri" charset="0"/>
                <a:ea typeface="Calibri" charset="0"/>
                <a:cs typeface="Calibri" charset="0"/>
              </a:rPr>
              <a:t>than</a:t>
            </a:r>
            <a:r>
              <a:rPr lang="fr-FR" sz="2400" dirty="0">
                <a:latin typeface="Calibri" charset="0"/>
                <a:ea typeface="Calibri" charset="0"/>
                <a:cs typeface="Calibri" charset="0"/>
              </a:rPr>
              <a:t> B</a:t>
            </a:r>
          </a:p>
          <a:p>
            <a:pPr marL="798513" lvl="1" indent="-342900">
              <a:buFont typeface="Comic Sans MS" charset="0"/>
              <a:buAutoNum type="arabicPeriod"/>
            </a:pPr>
            <a:r>
              <a:rPr lang="fr-FR" sz="2400" dirty="0">
                <a:latin typeface="Calibri" charset="0"/>
                <a:ea typeface="Calibri" charset="0"/>
                <a:cs typeface="Calibri" charset="0"/>
              </a:rPr>
              <a:t>the top k relevant documents in A </a:t>
            </a:r>
            <a:r>
              <a:rPr lang="fr-FR" sz="2400" dirty="0" err="1">
                <a:latin typeface="Calibri" charset="0"/>
                <a:ea typeface="Calibri" charset="0"/>
                <a:cs typeface="Calibri" charset="0"/>
              </a:rPr>
              <a:t>will</a:t>
            </a:r>
            <a:r>
              <a:rPr lang="fr-FR" sz="2400" dirty="0">
                <a:latin typeface="Calibri" charset="0"/>
                <a:ea typeface="Calibri" charset="0"/>
                <a:cs typeface="Calibri" charset="0"/>
              </a:rPr>
              <a:t> have </a:t>
            </a:r>
            <a:r>
              <a:rPr lang="fr-FR" sz="2400" dirty="0" err="1">
                <a:latin typeface="Calibri" charset="0"/>
                <a:ea typeface="Calibri" charset="0"/>
                <a:cs typeface="Calibri" charset="0"/>
              </a:rPr>
              <a:t>higher</a:t>
            </a:r>
            <a:r>
              <a:rPr lang="fr-FR" sz="2400" dirty="0">
                <a:latin typeface="Calibri" charset="0"/>
                <a:ea typeface="Calibri" charset="0"/>
                <a:cs typeface="Calibri" charset="0"/>
              </a:rPr>
              <a:t> </a:t>
            </a:r>
            <a:r>
              <a:rPr lang="fr-FR" sz="2400" dirty="0" err="1">
                <a:latin typeface="Calibri" charset="0"/>
                <a:ea typeface="Calibri" charset="0"/>
                <a:cs typeface="Calibri" charset="0"/>
              </a:rPr>
              <a:t>similarity</a:t>
            </a:r>
            <a:r>
              <a:rPr lang="fr-FR" sz="2400" dirty="0">
                <a:latin typeface="Calibri" charset="0"/>
                <a:ea typeface="Calibri" charset="0"/>
                <a:cs typeface="Calibri" charset="0"/>
              </a:rPr>
              <a:t> values </a:t>
            </a:r>
            <a:r>
              <a:rPr lang="fr-FR" sz="2400" dirty="0" err="1">
                <a:latin typeface="Calibri" charset="0"/>
                <a:ea typeface="Calibri" charset="0"/>
                <a:cs typeface="Calibri" charset="0"/>
              </a:rPr>
              <a:t>than</a:t>
            </a:r>
            <a:r>
              <a:rPr lang="fr-FR" sz="2400" dirty="0">
                <a:latin typeface="Calibri" charset="0"/>
                <a:ea typeface="Calibri" charset="0"/>
                <a:cs typeface="Calibri" charset="0"/>
              </a:rPr>
              <a:t> in B</a:t>
            </a:r>
          </a:p>
        </p:txBody>
      </p:sp>
    </p:spTree>
    <p:custDataLst>
      <p:tags r:id="rId1"/>
    </p:custDataLst>
    <p:extLst>
      <p:ext uri="{BB962C8B-B14F-4D97-AF65-F5344CB8AC3E}">
        <p14:creationId xmlns:p14="http://schemas.microsoft.com/office/powerpoint/2010/main" val="303808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65EF-5CF2-F543-8592-5B78863773E2}"/>
              </a:ext>
            </a:extLst>
          </p:cNvPr>
          <p:cNvSpPr>
            <a:spLocks noGrp="1"/>
          </p:cNvSpPr>
          <p:nvPr>
            <p:ph type="title"/>
          </p:nvPr>
        </p:nvSpPr>
        <p:spPr/>
        <p:txBody>
          <a:bodyPr/>
          <a:lstStyle/>
          <a:p>
            <a:r>
              <a:rPr lang="en-US"/>
              <a:t>Let the first four documents retrieved be </a:t>
            </a:r>
            <a:br>
              <a:rPr lang="en-US"/>
            </a:br>
            <a:r>
              <a:rPr lang="en-US"/>
              <a:t>R N N R. Then the MAP is</a:t>
            </a:r>
          </a:p>
        </p:txBody>
      </p:sp>
      <p:sp>
        <p:nvSpPr>
          <p:cNvPr id="3" name="Content Placeholder 2">
            <a:extLst>
              <a:ext uri="{FF2B5EF4-FFF2-40B4-BE49-F238E27FC236}">
                <a16:creationId xmlns:a16="http://schemas.microsoft.com/office/drawing/2014/main" id="{C1D37C38-B82A-CB43-8E58-B433CFA6CF2D}"/>
              </a:ext>
            </a:extLst>
          </p:cNvPr>
          <p:cNvSpPr>
            <a:spLocks noGrp="1"/>
          </p:cNvSpPr>
          <p:nvPr>
            <p:ph idx="1"/>
          </p:nvPr>
        </p:nvSpPr>
        <p:spPr/>
        <p:txBody>
          <a:bodyPr/>
          <a:lstStyle/>
          <a:p>
            <a:pPr marL="514350" indent="-514350">
              <a:buAutoNum type="arabicPeriod"/>
            </a:pPr>
            <a:r>
              <a:rPr lang="en-US"/>
              <a:t>1/2</a:t>
            </a:r>
          </a:p>
          <a:p>
            <a:pPr marL="514350" indent="-514350">
              <a:buAutoNum type="arabicPeriod"/>
            </a:pPr>
            <a:r>
              <a:rPr lang="en-US"/>
              <a:t>3/4</a:t>
            </a:r>
          </a:p>
          <a:p>
            <a:pPr marL="514350" indent="-514350">
              <a:buAutoNum type="arabicPeriod"/>
            </a:pPr>
            <a:r>
              <a:rPr lang="en-US"/>
              <a:t>2/3</a:t>
            </a:r>
          </a:p>
          <a:p>
            <a:pPr marL="514350" indent="-514350">
              <a:buAutoNum type="arabicPeriod"/>
            </a:pPr>
            <a:r>
              <a:rPr lang="en-US"/>
              <a:t>5/6</a:t>
            </a:r>
          </a:p>
          <a:p>
            <a:pPr marL="514350" indent="-514350">
              <a:buAutoNum type="arabicPeriod"/>
            </a:pPr>
            <a:endParaRPr lang="en-US"/>
          </a:p>
        </p:txBody>
      </p:sp>
      <p:sp>
        <p:nvSpPr>
          <p:cNvPr id="4" name="Footer Placeholder 3">
            <a:extLst>
              <a:ext uri="{FF2B5EF4-FFF2-40B4-BE49-F238E27FC236}">
                <a16:creationId xmlns:a16="http://schemas.microsoft.com/office/drawing/2014/main" id="{87931AA9-9E01-3A4F-ABDC-2640E7BF4BEA}"/>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247676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96278-A75E-EC48-AE32-2116776A9AF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ACB837A9-F9D7-974D-B624-C2DC22DDE4C9}"/>
              </a:ext>
            </a:extLst>
          </p:cNvPr>
          <p:cNvSpPr>
            <a:spLocks noGrp="1"/>
          </p:cNvSpPr>
          <p:nvPr>
            <p:ph idx="1"/>
          </p:nvPr>
        </p:nvSpPr>
        <p:spPr/>
        <p:txBody>
          <a:bodyPr/>
          <a:lstStyle/>
          <a:p>
            <a:pPr marL="57150" indent="0" eaLnBrk="1" hangingPunct="1"/>
            <a:r>
              <a:rPr lang="en-US" sz="2800" dirty="0">
                <a:latin typeface="Calibri" charset="0"/>
                <a:ea typeface="ＭＳ Ｐゴシック" charset="0"/>
              </a:rPr>
              <a:t>Course material based on</a:t>
            </a:r>
            <a:endParaRPr lang="en-US" sz="2400" dirty="0">
              <a:latin typeface="Calibri" charset="0"/>
              <a:ea typeface="Calibri" charset="0"/>
              <a:cs typeface="Calibri" charset="0"/>
            </a:endParaRPr>
          </a:p>
          <a:p>
            <a:pPr lvl="1" eaLnBrk="1" hangingPunct="1"/>
            <a:r>
              <a:rPr lang="en-US" sz="2400" dirty="0">
                <a:latin typeface="Calibri" charset="0"/>
                <a:ea typeface="Calibri" charset="0"/>
                <a:cs typeface="Calibri" charset="0"/>
              </a:rPr>
              <a:t>Ricardo </a:t>
            </a:r>
            <a:r>
              <a:rPr lang="en-US" sz="2400" dirty="0" err="1">
                <a:latin typeface="Calibri" charset="0"/>
                <a:ea typeface="Calibri" charset="0"/>
                <a:cs typeface="Calibri" charset="0"/>
              </a:rPr>
              <a:t>Baeza</a:t>
            </a:r>
            <a:r>
              <a:rPr lang="en-US" sz="2400" dirty="0">
                <a:latin typeface="Calibri" charset="0"/>
                <a:ea typeface="Calibri" charset="0"/>
                <a:cs typeface="Calibri" charset="0"/>
              </a:rPr>
              <a:t>-Yates, Berthier Ribeiro-</a:t>
            </a:r>
            <a:r>
              <a:rPr lang="en-US" sz="2400" dirty="0" err="1">
                <a:latin typeface="Calibri" charset="0"/>
                <a:ea typeface="Calibri" charset="0"/>
                <a:cs typeface="Calibri" charset="0"/>
              </a:rPr>
              <a:t>Neto</a:t>
            </a:r>
            <a:r>
              <a:rPr lang="en-US" sz="2400" dirty="0">
                <a:latin typeface="Calibri" charset="0"/>
                <a:ea typeface="Calibri" charset="0"/>
                <a:cs typeface="Calibri" charset="0"/>
              </a:rPr>
              <a:t>, Modern Information Retrieval (ACM Press Series), Addison Wesley, 1999.</a:t>
            </a:r>
          </a:p>
          <a:p>
            <a:pPr lvl="1" eaLnBrk="1" hangingPunct="1"/>
            <a:r>
              <a:rPr lang="en-US" sz="2400" dirty="0">
                <a:latin typeface="Calibri" charset="0"/>
                <a:ea typeface="Calibri" charset="0"/>
                <a:cs typeface="Calibri" charset="0"/>
              </a:rPr>
              <a:t>Christopher D. Manning, </a:t>
            </a:r>
            <a:r>
              <a:rPr lang="en-US" sz="2400" dirty="0" err="1">
                <a:latin typeface="Calibri" charset="0"/>
                <a:ea typeface="Calibri" charset="0"/>
                <a:cs typeface="Calibri" charset="0"/>
              </a:rPr>
              <a:t>Prabhakar</a:t>
            </a:r>
            <a:r>
              <a:rPr lang="en-US" sz="2400" dirty="0">
                <a:latin typeface="Calibri" charset="0"/>
                <a:ea typeface="Calibri" charset="0"/>
                <a:cs typeface="Calibri" charset="0"/>
              </a:rPr>
              <a:t> </a:t>
            </a:r>
            <a:r>
              <a:rPr lang="en-US" sz="2400" dirty="0" err="1">
                <a:latin typeface="Calibri" charset="0"/>
                <a:ea typeface="Calibri" charset="0"/>
                <a:cs typeface="Calibri" charset="0"/>
              </a:rPr>
              <a:t>Raghavan</a:t>
            </a:r>
            <a:r>
              <a:rPr lang="en-US" sz="2400" dirty="0">
                <a:latin typeface="Calibri" charset="0"/>
                <a:ea typeface="Calibri" charset="0"/>
                <a:cs typeface="Calibri" charset="0"/>
              </a:rPr>
              <a:t> and </a:t>
            </a:r>
            <a:r>
              <a:rPr lang="en-US" sz="2400" dirty="0" err="1">
                <a:latin typeface="Calibri" charset="0"/>
                <a:ea typeface="Calibri" charset="0"/>
                <a:cs typeface="Calibri" charset="0"/>
              </a:rPr>
              <a:t>Hinrich</a:t>
            </a:r>
            <a:r>
              <a:rPr lang="en-US" sz="2400" dirty="0">
                <a:latin typeface="Calibri" charset="0"/>
                <a:ea typeface="Calibri" charset="0"/>
                <a:cs typeface="Calibri" charset="0"/>
              </a:rPr>
              <a:t> </a:t>
            </a:r>
            <a:r>
              <a:rPr lang="en-US" sz="2400" dirty="0" err="1">
                <a:latin typeface="Calibri" charset="0"/>
                <a:ea typeface="Calibri" charset="0"/>
                <a:cs typeface="Calibri" charset="0"/>
              </a:rPr>
              <a:t>Schütze</a:t>
            </a:r>
            <a:r>
              <a:rPr lang="en-US" sz="2400" dirty="0">
                <a:latin typeface="Calibri" charset="0"/>
                <a:ea typeface="Calibri" charset="0"/>
                <a:cs typeface="Calibri" charset="0"/>
              </a:rPr>
              <a:t>, Introduction to Information Retrieval, Cambridge University Press. 2008 (http://www-</a:t>
            </a:r>
            <a:r>
              <a:rPr lang="en-US" sz="2400" dirty="0" err="1">
                <a:latin typeface="Calibri" charset="0"/>
                <a:ea typeface="Calibri" charset="0"/>
                <a:cs typeface="Calibri" charset="0"/>
              </a:rPr>
              <a:t>nlp.stanford.edu</a:t>
            </a:r>
            <a:r>
              <a:rPr lang="en-US" sz="2400" dirty="0">
                <a:latin typeface="Calibri" charset="0"/>
                <a:ea typeface="Calibri" charset="0"/>
                <a:cs typeface="Calibri" charset="0"/>
              </a:rPr>
              <a:t>/IR-book/)</a:t>
            </a:r>
          </a:p>
          <a:p>
            <a:pPr lvl="1" eaLnBrk="1" hangingPunct="1"/>
            <a:r>
              <a:rPr lang="en-US" sz="2400" dirty="0">
                <a:latin typeface="Calibri" charset="0"/>
                <a:ea typeface="Calibri" charset="0"/>
                <a:cs typeface="Calibri" charset="0"/>
              </a:rPr>
              <a:t>Course Information Retrieval by TU Munich (</a:t>
            </a:r>
            <a:r>
              <a:rPr lang="en-US" sz="2400" dirty="0">
                <a:latin typeface="Calibri" charset="0"/>
                <a:ea typeface="Calibri" charset="0"/>
                <a:cs typeface="Calibri" charset="0"/>
                <a:hlinkClick r:id="rId2"/>
              </a:rPr>
              <a:t>http://</a:t>
            </a:r>
            <a:r>
              <a:rPr lang="en-US" sz="2400" dirty="0" err="1">
                <a:latin typeface="Calibri" charset="0"/>
                <a:ea typeface="Calibri" charset="0"/>
                <a:cs typeface="Calibri" charset="0"/>
                <a:hlinkClick r:id="rId2"/>
              </a:rPr>
              <a:t>www.cis.lmu.de</a:t>
            </a:r>
            <a:r>
              <a:rPr lang="en-US" sz="2400" dirty="0">
                <a:latin typeface="Calibri" charset="0"/>
                <a:ea typeface="Calibri" charset="0"/>
                <a:cs typeface="Calibri" charset="0"/>
                <a:hlinkClick r:id="rId2"/>
              </a:rPr>
              <a:t>/~</a:t>
            </a:r>
            <a:r>
              <a:rPr lang="en-US" sz="2400" dirty="0" err="1">
                <a:latin typeface="Calibri" charset="0"/>
                <a:ea typeface="Calibri" charset="0"/>
                <a:cs typeface="Calibri" charset="0"/>
                <a:hlinkClick r:id="rId2"/>
              </a:rPr>
              <a:t>hs</a:t>
            </a:r>
            <a:r>
              <a:rPr lang="en-US" sz="2400" dirty="0">
                <a:latin typeface="Calibri" charset="0"/>
                <a:ea typeface="Calibri" charset="0"/>
                <a:cs typeface="Calibri" charset="0"/>
                <a:hlinkClick r:id="rId2"/>
              </a:rPr>
              <a:t>/teach/14s/</a:t>
            </a:r>
            <a:r>
              <a:rPr lang="en-US" sz="2400" dirty="0" err="1">
                <a:latin typeface="Calibri" charset="0"/>
                <a:ea typeface="Calibri" charset="0"/>
                <a:cs typeface="Calibri" charset="0"/>
                <a:hlinkClick r:id="rId2"/>
              </a:rPr>
              <a:t>ir</a:t>
            </a:r>
            <a:r>
              <a:rPr lang="en-US" sz="2400" dirty="0">
                <a:latin typeface="Calibri" charset="0"/>
                <a:ea typeface="Calibri" charset="0"/>
                <a:cs typeface="Calibri" charset="0"/>
                <a:hlinkClick r:id="rId2"/>
              </a:rPr>
              <a:t>/</a:t>
            </a:r>
            <a:r>
              <a:rPr lang="en-US" sz="2400" dirty="0">
                <a:latin typeface="Calibri" charset="0"/>
                <a:ea typeface="Calibri" charset="0"/>
                <a:cs typeface="Calibri" charset="0"/>
              </a:rPr>
              <a:t>)</a:t>
            </a:r>
            <a:endParaRPr lang="en-GB" sz="2400" dirty="0">
              <a:latin typeface="Calibri" charset="0"/>
              <a:ea typeface="Calibri" charset="0"/>
              <a:cs typeface="Calibri" charset="0"/>
            </a:endParaRPr>
          </a:p>
          <a:p>
            <a:pPr lvl="1" eaLnBrk="1" hangingPunct="1"/>
            <a:r>
              <a:rPr lang="en-GB" sz="2400">
                <a:latin typeface="Calibri" charset="0"/>
                <a:cs typeface="Calibri" charset="0"/>
              </a:rPr>
              <a:t>Singhal, A., Salton, G., Mitra, M., &amp; Buckley, C. (1996). Document length normalization. Information Processing &amp; Management, 32(5), 619-633.</a:t>
            </a:r>
            <a:endParaRPr lang="en-US" sz="2400">
              <a:latin typeface="Calibri" charset="0"/>
              <a:cs typeface="Calibri" charset="0"/>
            </a:endParaRPr>
          </a:p>
        </p:txBody>
      </p:sp>
      <p:sp>
        <p:nvSpPr>
          <p:cNvPr id="4" name="Footer Placeholder 3">
            <a:extLst>
              <a:ext uri="{FF2B5EF4-FFF2-40B4-BE49-F238E27FC236}">
                <a16:creationId xmlns:a16="http://schemas.microsoft.com/office/drawing/2014/main" id="{C4EC36A5-BADA-714F-951C-F6DC7801EA15}"/>
              </a:ext>
            </a:extLst>
          </p:cNvPr>
          <p:cNvSpPr>
            <a:spLocks noGrp="1"/>
          </p:cNvSpPr>
          <p:nvPr>
            <p:ph type="ftr" sz="quarter" idx="10"/>
          </p:nvPr>
        </p:nvSpPr>
        <p:spPr/>
        <p:txBody>
          <a:bodyPr/>
          <a:lstStyle/>
          <a:p>
            <a:pPr>
              <a:defRPr/>
            </a:pPr>
            <a:r>
              <a:rPr lang="fr-CH"/>
              <a:t>©2020, Karl Aberer, EPFL-IC, Laboratoire de systèmes d'informations répartis </a:t>
            </a:r>
            <a:endParaRPr lang="en-GB"/>
          </a:p>
        </p:txBody>
      </p:sp>
    </p:spTree>
    <p:extLst>
      <p:ext uri="{BB962C8B-B14F-4D97-AF65-F5344CB8AC3E}">
        <p14:creationId xmlns:p14="http://schemas.microsoft.com/office/powerpoint/2010/main" val="690116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dirty="0">
                <a:latin typeface="Calibri" charset="0"/>
                <a:ea typeface="ＭＳ Ｐゴシック" charset="0"/>
              </a:rPr>
              <a:t>Basic Information Retrieval Approach</a:t>
            </a:r>
          </a:p>
        </p:txBody>
      </p:sp>
      <p:sp>
        <p:nvSpPr>
          <p:cNvPr id="25602"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Calibri" charset="0"/>
                <a:cs typeface="Calibri" charset="0"/>
              </a:rPr>
              <a:t>©2020, Karl Aberer, EPFL-IC, Laboratoire de systèmes d'informations répartis </a:t>
            </a:r>
            <a:endParaRPr lang="en-GB" sz="900">
              <a:latin typeface="Calibri" charset="0"/>
              <a:cs typeface="Calibri" charset="0"/>
            </a:endParaRPr>
          </a:p>
        </p:txBody>
      </p:sp>
      <p:sp>
        <p:nvSpPr>
          <p:cNvPr id="25603" name="Oval 41"/>
          <p:cNvSpPr>
            <a:spLocks noChangeArrowheads="1"/>
          </p:cNvSpPr>
          <p:nvPr/>
        </p:nvSpPr>
        <p:spPr bwMode="auto">
          <a:xfrm>
            <a:off x="4171950" y="1916113"/>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4" name="Oval 4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5" name="AutoShape 4"/>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5606" name="Group 5"/>
          <p:cNvGrpSpPr>
            <a:grpSpLocks/>
          </p:cNvGrpSpPr>
          <p:nvPr/>
        </p:nvGrpSpPr>
        <p:grpSpPr bwMode="auto">
          <a:xfrm>
            <a:off x="1597025" y="4221163"/>
            <a:ext cx="1017588" cy="779462"/>
            <a:chOff x="1004" y="3068"/>
            <a:chExt cx="591" cy="491"/>
          </a:xfrm>
        </p:grpSpPr>
        <p:pic>
          <p:nvPicPr>
            <p:cNvPr id="25632"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33" name="Rectangle 7"/>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560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608" name="AutoShape 9"/>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09" name="AutoShape 10"/>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0" name="AutoShape 11"/>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1" name="AutoShape 12"/>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2" name="AutoShape 13"/>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3" name="AutoShape 14"/>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4" name="Oval 15"/>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5" name="Oval 16"/>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5616" name="Rectangle 17"/>
          <p:cNvSpPr>
            <a:spLocks noChangeArrowheads="1"/>
          </p:cNvSpPr>
          <p:nvPr/>
        </p:nvSpPr>
        <p:spPr bwMode="auto">
          <a:xfrm>
            <a:off x="4348163" y="2349500"/>
            <a:ext cx="1582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document</a:t>
            </a:r>
            <a:br>
              <a:rPr lang="en-US">
                <a:latin typeface="Calibri" charset="0"/>
                <a:cs typeface="Calibri" charset="0"/>
              </a:rPr>
            </a:br>
            <a:r>
              <a:rPr lang="en-US">
                <a:latin typeface="Calibri" charset="0"/>
                <a:cs typeface="Calibri" charset="0"/>
              </a:rPr>
              <a:t>representation</a:t>
            </a:r>
          </a:p>
        </p:txBody>
      </p:sp>
      <p:sp>
        <p:nvSpPr>
          <p:cNvPr id="25617" name="AutoShape 20"/>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18" name="Rectangle 21"/>
          <p:cNvSpPr>
            <a:spLocks noChangeArrowheads="1"/>
          </p:cNvSpPr>
          <p:nvPr/>
        </p:nvSpPr>
        <p:spPr bwMode="auto">
          <a:xfrm>
            <a:off x="6546850" y="4437063"/>
            <a:ext cx="10604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p>
        </p:txBody>
      </p:sp>
      <p:sp>
        <p:nvSpPr>
          <p:cNvPr id="25619" name="Rectangle 26"/>
          <p:cNvSpPr>
            <a:spLocks noChangeArrowheads="1"/>
          </p:cNvSpPr>
          <p:nvPr/>
        </p:nvSpPr>
        <p:spPr bwMode="auto">
          <a:xfrm>
            <a:off x="89674" y="1244174"/>
            <a:ext cx="2324914"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dirty="0">
                <a:latin typeface="Calibri" charset="0"/>
                <a:cs typeface="Calibri" charset="0"/>
              </a:rPr>
              <a:t>information items</a:t>
            </a:r>
            <a:br>
              <a:rPr lang="en-US" dirty="0">
                <a:latin typeface="Calibri" charset="0"/>
                <a:cs typeface="Calibri" charset="0"/>
              </a:rPr>
            </a:br>
            <a:r>
              <a:rPr lang="en-US" dirty="0">
                <a:latin typeface="Calibri" charset="0"/>
                <a:cs typeface="Calibri" charset="0"/>
              </a:rPr>
              <a:t>(unstructured) content</a:t>
            </a:r>
          </a:p>
        </p:txBody>
      </p:sp>
      <p:sp>
        <p:nvSpPr>
          <p:cNvPr id="25620" name="Rectangle 27"/>
          <p:cNvSpPr>
            <a:spLocks noChangeArrowheads="1"/>
          </p:cNvSpPr>
          <p:nvPr/>
        </p:nvSpPr>
        <p:spPr bwMode="auto">
          <a:xfrm>
            <a:off x="293688" y="5874426"/>
            <a:ext cx="2139950" cy="6469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066" tIns="46034" rIns="92066" bIns="46034">
            <a:spAutoFit/>
          </a:bodyPr>
          <a:lstStyle/>
          <a:p>
            <a:pPr algn="ctr" eaLnBrk="0" hangingPunct="0"/>
            <a:r>
              <a:rPr lang="en-US" dirty="0">
                <a:latin typeface="Calibri" charset="0"/>
                <a:cs typeface="Calibri" charset="0"/>
              </a:rPr>
              <a:t>information need</a:t>
            </a:r>
          </a:p>
          <a:p>
            <a:pPr algn="ctr" eaLnBrk="0" hangingPunct="0"/>
            <a:r>
              <a:rPr lang="en-US" dirty="0">
                <a:latin typeface="Calibri" charset="0"/>
                <a:cs typeface="Calibri" charset="0"/>
              </a:rPr>
              <a:t>(unstructured) query</a:t>
            </a:r>
          </a:p>
        </p:txBody>
      </p:sp>
      <p:sp>
        <p:nvSpPr>
          <p:cNvPr id="25621" name="Rectangle 28"/>
          <p:cNvSpPr>
            <a:spLocks noChangeArrowheads="1"/>
          </p:cNvSpPr>
          <p:nvPr/>
        </p:nvSpPr>
        <p:spPr bwMode="auto">
          <a:xfrm>
            <a:off x="2646363" y="1773238"/>
            <a:ext cx="11398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p:txBody>
      </p:sp>
      <p:sp>
        <p:nvSpPr>
          <p:cNvPr id="25622" name="Rectangle 29"/>
          <p:cNvSpPr>
            <a:spLocks noChangeArrowheads="1"/>
          </p:cNvSpPr>
          <p:nvPr/>
        </p:nvSpPr>
        <p:spPr bwMode="auto">
          <a:xfrm>
            <a:off x="2514600" y="5734050"/>
            <a:ext cx="1300163"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p:txBody>
      </p:sp>
      <p:sp>
        <p:nvSpPr>
          <p:cNvPr id="25623" name="Rectangle 30"/>
          <p:cNvSpPr>
            <a:spLocks noChangeArrowheads="1"/>
          </p:cNvSpPr>
          <p:nvPr/>
        </p:nvSpPr>
        <p:spPr bwMode="auto">
          <a:xfrm>
            <a:off x="4365625" y="4437063"/>
            <a:ext cx="158273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structured</a:t>
            </a:r>
            <a:br>
              <a:rPr lang="en-US">
                <a:latin typeface="Calibri" charset="0"/>
                <a:cs typeface="Calibri" charset="0"/>
              </a:rPr>
            </a:br>
            <a:r>
              <a:rPr lang="en-US">
                <a:latin typeface="Calibri" charset="0"/>
                <a:cs typeface="Calibri" charset="0"/>
              </a:rPr>
              <a:t>query</a:t>
            </a:r>
            <a:br>
              <a:rPr lang="en-US">
                <a:latin typeface="Calibri" charset="0"/>
                <a:cs typeface="Calibri" charset="0"/>
              </a:rPr>
            </a:br>
            <a:r>
              <a:rPr lang="en-US">
                <a:latin typeface="Calibri" charset="0"/>
                <a:cs typeface="Calibri" charset="0"/>
              </a:rPr>
              <a:t>representation</a:t>
            </a:r>
          </a:p>
        </p:txBody>
      </p:sp>
      <p:sp>
        <p:nvSpPr>
          <p:cNvPr id="25624" name="AutoShape 31"/>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5625" name="Rectangle 32"/>
          <p:cNvSpPr>
            <a:spLocks noChangeArrowheads="1"/>
          </p:cNvSpPr>
          <p:nvPr/>
        </p:nvSpPr>
        <p:spPr bwMode="auto">
          <a:xfrm>
            <a:off x="8264525" y="3573463"/>
            <a:ext cx="928688"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a:t>
            </a:r>
            <a:br>
              <a:rPr lang="en-US">
                <a:latin typeface="Calibri" charset="0"/>
                <a:cs typeface="Calibri" charset="0"/>
              </a:rPr>
            </a:br>
            <a:r>
              <a:rPr lang="en-US">
                <a:latin typeface="Calibri" charset="0"/>
                <a:cs typeface="Calibri" charset="0"/>
              </a:rPr>
              <a:t>binary</a:t>
            </a:r>
          </a:p>
          <a:p>
            <a:pPr algn="ctr" eaLnBrk="0" hangingPunct="0"/>
            <a:r>
              <a:rPr lang="en-US">
                <a:latin typeface="Calibri" charset="0"/>
                <a:cs typeface="Calibri" charset="0"/>
              </a:rPr>
              <a:t>result</a:t>
            </a:r>
          </a:p>
        </p:txBody>
      </p:sp>
      <p:sp>
        <p:nvSpPr>
          <p:cNvPr id="25626" name="AutoShape 33"/>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5627" name="Rectangle 36"/>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5628" name="AutoShape 37"/>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5629" name="Rectangle 38"/>
          <p:cNvSpPr>
            <a:spLocks noChangeArrowheads="1"/>
          </p:cNvSpPr>
          <p:nvPr/>
        </p:nvSpPr>
        <p:spPr bwMode="auto">
          <a:xfrm>
            <a:off x="6399213" y="1844675"/>
            <a:ext cx="10985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u="sng">
                <a:latin typeface="Calibri" charset="0"/>
                <a:cs typeface="Calibri" charset="0"/>
              </a:rPr>
              <a:t>relevance</a:t>
            </a:r>
          </a:p>
        </p:txBody>
      </p:sp>
      <p:sp>
        <p:nvSpPr>
          <p:cNvPr id="25630" name="AutoShape 39"/>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a:latin typeface="Calibri" charset="0"/>
              <a:cs typeface="Calibri" charset="0"/>
            </a:endParaRPr>
          </a:p>
        </p:txBody>
      </p:sp>
      <p:sp>
        <p:nvSpPr>
          <p:cNvPr id="25631" name="Rectangle 40"/>
          <p:cNvSpPr>
            <a:spLocks noChangeArrowheads="1"/>
          </p:cNvSpPr>
          <p:nvPr/>
        </p:nvSpPr>
        <p:spPr bwMode="auto">
          <a:xfrm>
            <a:off x="8285163" y="1196975"/>
            <a:ext cx="1074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u="sng">
                <a:latin typeface="Calibri" charset="0"/>
                <a:cs typeface="Calibri" charset="0"/>
              </a:rPr>
              <a:t>efficiency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Example: Text Retrieval</a:t>
            </a:r>
          </a:p>
        </p:txBody>
      </p:sp>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2" name="Rectangle 16"/>
          <p:cNvSpPr>
            <a:spLocks noChangeArrowheads="1"/>
          </p:cNvSpPr>
          <p:nvPr/>
        </p:nvSpPr>
        <p:spPr bwMode="auto">
          <a:xfrm>
            <a:off x="4338638" y="2349500"/>
            <a:ext cx="16129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br>
              <a:rPr lang="en-US">
                <a:latin typeface="Calibri" charset="0"/>
                <a:cs typeface="Calibri" charset="0"/>
              </a:rPr>
            </a:br>
            <a:r>
              <a:rPr lang="en-US">
                <a:latin typeface="Calibri" charset="0"/>
                <a:cs typeface="Calibri" charset="0"/>
              </a:rPr>
              <a:t>"web retrieval"</a:t>
            </a:r>
          </a:p>
        </p:txBody>
      </p:sp>
      <p:sp>
        <p:nvSpPr>
          <p:cNvPr id="29713" name="AutoShape 17"/>
          <p:cNvSpPr>
            <a:spLocks noChangeArrowheads="1"/>
          </p:cNvSpPr>
          <p:nvPr/>
        </p:nvSpPr>
        <p:spPr bwMode="auto">
          <a:xfrm>
            <a:off x="6375400" y="390683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4" name="Rectangle 18"/>
          <p:cNvSpPr>
            <a:spLocks noChangeArrowheads="1"/>
          </p:cNvSpPr>
          <p:nvPr/>
        </p:nvSpPr>
        <p:spPr bwMode="auto">
          <a:xfrm>
            <a:off x="6257925" y="4365625"/>
            <a:ext cx="1555750"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matching:</a:t>
            </a:r>
            <a:br>
              <a:rPr lang="en-US">
                <a:latin typeface="Calibri" charset="0"/>
                <a:cs typeface="Calibri" charset="0"/>
              </a:rPr>
            </a:br>
            <a:r>
              <a:rPr lang="en-US">
                <a:latin typeface="Calibri" charset="0"/>
                <a:cs typeface="Calibri" charset="0"/>
              </a:rPr>
              <a:t>occurrence of</a:t>
            </a:r>
          </a:p>
          <a:p>
            <a:pPr algn="ctr" eaLnBrk="0" hangingPunct="0"/>
            <a:r>
              <a:rPr lang="en-US">
                <a:latin typeface="Calibri" charset="0"/>
                <a:cs typeface="Calibri" charset="0"/>
              </a:rPr>
              <a:t>query terms in</a:t>
            </a:r>
          </a:p>
          <a:p>
            <a:pPr algn="ctr" eaLnBrk="0" hangingPunct="0"/>
            <a:r>
              <a:rPr lang="en-US">
                <a:latin typeface="Calibri" charset="0"/>
                <a:cs typeface="Calibri" charset="0"/>
              </a:rPr>
              <a:t>document</a:t>
            </a:r>
          </a:p>
        </p:txBody>
      </p:sp>
      <p:sp>
        <p:nvSpPr>
          <p:cNvPr id="29715" name="Rectangle 19"/>
          <p:cNvSpPr>
            <a:spLocks noChangeArrowheads="1"/>
          </p:cNvSpPr>
          <p:nvPr/>
        </p:nvSpPr>
        <p:spPr bwMode="auto">
          <a:xfrm>
            <a:off x="565150" y="1268413"/>
            <a:ext cx="17303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documents</a:t>
            </a:r>
            <a:br>
              <a:rPr lang="en-US">
                <a:latin typeface="Calibri" charset="0"/>
                <a:cs typeface="Calibri" charset="0"/>
              </a:rPr>
            </a:br>
            <a:r>
              <a:rPr lang="en-US">
                <a:latin typeface="Calibri" charset="0"/>
                <a:cs typeface="Calibri" charset="0"/>
              </a:rPr>
              <a:t>text content</a:t>
            </a:r>
          </a:p>
        </p:txBody>
      </p:sp>
      <p:sp>
        <p:nvSpPr>
          <p:cNvPr id="29716" name="Rectangle 20"/>
          <p:cNvSpPr>
            <a:spLocks noChangeArrowheads="1"/>
          </p:cNvSpPr>
          <p:nvPr/>
        </p:nvSpPr>
        <p:spPr bwMode="auto">
          <a:xfrm>
            <a:off x="692150" y="5876925"/>
            <a:ext cx="1293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Web search</a:t>
            </a:r>
          </a:p>
        </p:txBody>
      </p:sp>
      <p:sp>
        <p:nvSpPr>
          <p:cNvPr id="29717" name="Rectangle 21"/>
          <p:cNvSpPr>
            <a:spLocks noChangeArrowheads="1"/>
          </p:cNvSpPr>
          <p:nvPr/>
        </p:nvSpPr>
        <p:spPr bwMode="auto">
          <a:xfrm>
            <a:off x="2505075" y="1773238"/>
            <a:ext cx="14224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feature</a:t>
            </a:r>
            <a:br>
              <a:rPr lang="en-US">
                <a:latin typeface="Calibri" charset="0"/>
                <a:cs typeface="Calibri" charset="0"/>
              </a:rPr>
            </a:br>
            <a:r>
              <a:rPr lang="en-US">
                <a:latin typeface="Calibri" charset="0"/>
                <a:cs typeface="Calibri" charset="0"/>
              </a:rPr>
              <a:t>extraction:</a:t>
            </a:r>
          </a:p>
          <a:p>
            <a:pPr algn="ctr" eaLnBrk="0" hangingPunct="0"/>
            <a:r>
              <a:rPr lang="en-US">
                <a:latin typeface="Calibri" charset="0"/>
                <a:cs typeface="Calibri" charset="0"/>
              </a:rPr>
              <a:t>terms, words</a:t>
            </a:r>
          </a:p>
        </p:txBody>
      </p:sp>
      <p:sp>
        <p:nvSpPr>
          <p:cNvPr id="29718" name="Rectangle 22"/>
          <p:cNvSpPr>
            <a:spLocks noChangeArrowheads="1"/>
          </p:cNvSpPr>
          <p:nvPr/>
        </p:nvSpPr>
        <p:spPr bwMode="auto">
          <a:xfrm>
            <a:off x="2484438" y="5589240"/>
            <a:ext cx="13620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query</a:t>
            </a:r>
            <a:br>
              <a:rPr lang="en-US">
                <a:latin typeface="Calibri" charset="0"/>
                <a:cs typeface="Calibri" charset="0"/>
              </a:rPr>
            </a:br>
            <a:r>
              <a:rPr lang="en-US">
                <a:latin typeface="Calibri" charset="0"/>
                <a:cs typeface="Calibri" charset="0"/>
              </a:rPr>
              <a:t>formulation:</a:t>
            </a:r>
          </a:p>
          <a:p>
            <a:pPr algn="ctr" eaLnBrk="0" hangingPunct="0"/>
            <a:r>
              <a:rPr lang="en-US" dirty="0">
                <a:latin typeface="Calibri" charset="0"/>
                <a:cs typeface="Calibri" charset="0"/>
              </a:rPr>
              <a:t>keywords</a:t>
            </a:r>
          </a:p>
        </p:txBody>
      </p:sp>
      <p:sp>
        <p:nvSpPr>
          <p:cNvPr id="29719" name="Rectangle 23"/>
          <p:cNvSpPr>
            <a:spLocks noChangeArrowheads="1"/>
          </p:cNvSpPr>
          <p:nvPr/>
        </p:nvSpPr>
        <p:spPr bwMode="auto">
          <a:xfrm>
            <a:off x="4238625" y="4437063"/>
            <a:ext cx="18446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example:</a:t>
            </a:r>
          </a:p>
          <a:p>
            <a:pPr algn="ctr" eaLnBrk="0" hangingPunct="0"/>
            <a:r>
              <a:rPr lang="en-US">
                <a:latin typeface="Calibri" charset="0"/>
                <a:cs typeface="Calibri" charset="0"/>
              </a:rPr>
              <a:t>"web information</a:t>
            </a:r>
            <a:br>
              <a:rPr lang="en-US">
                <a:latin typeface="Calibri" charset="0"/>
                <a:cs typeface="Calibri" charset="0"/>
              </a:rPr>
            </a:br>
            <a:r>
              <a:rPr lang="en-US">
                <a:latin typeface="Calibri" charset="0"/>
                <a:cs typeface="Calibri" charset="0"/>
              </a:rPr>
              <a:t>retrieval"</a:t>
            </a:r>
          </a:p>
        </p:txBody>
      </p:sp>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21" name="Rectangle 25"/>
          <p:cNvSpPr>
            <a:spLocks noChangeArrowheads="1"/>
          </p:cNvSpPr>
          <p:nvPr/>
        </p:nvSpPr>
        <p:spPr bwMode="auto">
          <a:xfrm>
            <a:off x="8110538" y="3573463"/>
            <a:ext cx="123825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ranked list</a:t>
            </a:r>
            <a:br>
              <a:rPr lang="en-US">
                <a:latin typeface="Calibri" charset="0"/>
                <a:cs typeface="Calibri" charset="0"/>
              </a:rPr>
            </a:br>
            <a:r>
              <a:rPr lang="en-US">
                <a:latin typeface="Calibri" charset="0"/>
                <a:cs typeface="Calibri" charset="0"/>
              </a:rPr>
              <a:t>of Web </a:t>
            </a:r>
            <a:br>
              <a:rPr lang="en-US">
                <a:latin typeface="Calibri" charset="0"/>
                <a:cs typeface="Calibri" charset="0"/>
              </a:rPr>
            </a:br>
            <a:r>
              <a:rPr lang="en-US">
                <a:latin typeface="Calibri" charset="0"/>
                <a:cs typeface="Calibri" charset="0"/>
              </a:rPr>
              <a:t>documents</a:t>
            </a:r>
          </a:p>
        </p:txBody>
      </p:sp>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p:sp>
        <p:nvSpPr>
          <p:cNvPr id="29723" name="Rectangle 27"/>
          <p:cNvSpPr>
            <a:spLocks noChangeArrowheads="1"/>
          </p:cNvSpPr>
          <p:nvPr/>
        </p:nvSpPr>
        <p:spPr bwMode="auto">
          <a:xfrm>
            <a:off x="4652963" y="3716338"/>
            <a:ext cx="1201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31" tIns="45715" rIns="91431" bIns="45715">
            <a:spAutoFit/>
          </a:bodyPr>
          <a:lstStyle/>
          <a:p>
            <a:pPr algn="ctr"/>
            <a:r>
              <a:rPr lang="en-US">
                <a:solidFill>
                  <a:schemeClr val="bg1"/>
                </a:solidFill>
                <a:latin typeface="Calibri" charset="0"/>
                <a:cs typeface="Calibri" charset="0"/>
              </a:rPr>
              <a:t>similarity ?</a:t>
            </a:r>
          </a:p>
        </p:txBody>
      </p:sp>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5" name="Rectangle 29"/>
          <p:cNvSpPr>
            <a:spLocks noChangeArrowheads="1"/>
          </p:cNvSpPr>
          <p:nvPr/>
        </p:nvSpPr>
        <p:spPr bwMode="auto">
          <a:xfrm>
            <a:off x="6343650" y="1844675"/>
            <a:ext cx="1209675"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retrieval</a:t>
            </a:r>
            <a:br>
              <a:rPr lang="en-US">
                <a:latin typeface="Calibri" charset="0"/>
                <a:cs typeface="Calibri" charset="0"/>
              </a:rPr>
            </a:br>
            <a:r>
              <a:rPr lang="en-US">
                <a:latin typeface="Calibri" charset="0"/>
                <a:cs typeface="Calibri" charset="0"/>
              </a:rPr>
              <a:t>model:</a:t>
            </a:r>
            <a:br>
              <a:rPr lang="en-US">
                <a:latin typeface="Calibri" charset="0"/>
                <a:cs typeface="Calibri" charset="0"/>
              </a:rPr>
            </a:br>
            <a:r>
              <a:rPr lang="en-US">
                <a:latin typeface="Calibri" charset="0"/>
                <a:cs typeface="Calibri" charset="0"/>
              </a:rPr>
              <a:t>Boolean,</a:t>
            </a:r>
            <a:br>
              <a:rPr lang="en-US">
                <a:latin typeface="Calibri" charset="0"/>
                <a:cs typeface="Calibri" charset="0"/>
              </a:rPr>
            </a:br>
            <a:r>
              <a:rPr lang="en-US">
                <a:latin typeface="Calibri" charset="0"/>
                <a:cs typeface="Calibri" charset="0"/>
              </a:rPr>
              <a:t>Vector etc.</a:t>
            </a:r>
          </a:p>
        </p:txBody>
      </p:sp>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p:sp>
        <p:nvSpPr>
          <p:cNvPr id="29727" name="Rectangle 31"/>
          <p:cNvSpPr>
            <a:spLocks noChangeArrowheads="1"/>
          </p:cNvSpPr>
          <p:nvPr/>
        </p:nvSpPr>
        <p:spPr bwMode="auto">
          <a:xfrm>
            <a:off x="7359650" y="1196975"/>
            <a:ext cx="2141538" cy="120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2066" tIns="46034" rIns="92066" bIns="46034">
            <a:spAutoFit/>
          </a:bodyPr>
          <a:lstStyle/>
          <a:p>
            <a:pPr algn="ctr" eaLnBrk="0" hangingPunct="0"/>
            <a:r>
              <a:rPr lang="en-US">
                <a:latin typeface="Calibri" charset="0"/>
                <a:cs typeface="Calibri" charset="0"/>
              </a:rPr>
              <a:t>information retrieval</a:t>
            </a:r>
            <a:br>
              <a:rPr lang="en-US">
                <a:latin typeface="Calibri" charset="0"/>
                <a:cs typeface="Calibri" charset="0"/>
              </a:rPr>
            </a:br>
            <a:r>
              <a:rPr lang="en-US">
                <a:latin typeface="Calibri" charset="0"/>
                <a:cs typeface="Calibri" charset="0"/>
              </a:rPr>
              <a:t>system:</a:t>
            </a:r>
            <a:br>
              <a:rPr lang="en-US">
                <a:latin typeface="Calibri" charset="0"/>
                <a:cs typeface="Calibri" charset="0"/>
              </a:rPr>
            </a:br>
            <a:r>
              <a:rPr lang="en-US">
                <a:latin typeface="Calibri" charset="0"/>
                <a:cs typeface="Calibri" charset="0"/>
              </a:rPr>
              <a:t>Google,</a:t>
            </a:r>
          </a:p>
          <a:p>
            <a:pPr algn="ctr" eaLnBrk="0" hangingPunct="0"/>
            <a:r>
              <a:rPr lang="en-US">
                <a:latin typeface="Calibri" charset="0"/>
                <a:cs typeface="Calibri" charset="0"/>
              </a:rPr>
              <a:t>Bing etc.</a:t>
            </a:r>
            <a:endParaRPr lang="en-US" u="sng">
              <a:latin typeface="Calibri" charset="0"/>
              <a:cs typeface="Calibri"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4" name="AutoShape 28"/>
          <p:cNvSpPr>
            <a:spLocks noChangeArrowheads="1"/>
          </p:cNvSpPr>
          <p:nvPr/>
        </p:nvSpPr>
        <p:spPr bwMode="auto">
          <a:xfrm>
            <a:off x="4017963" y="1773238"/>
            <a:ext cx="3743325" cy="4392612"/>
          </a:xfrm>
          <a:prstGeom prst="roundRect">
            <a:avLst>
              <a:gd name="adj" fmla="val 16667"/>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697" name="Rectangle 2"/>
              <p:cNvSpPr>
                <a:spLocks noGrp="1" noChangeArrowheads="1"/>
              </p:cNvSpPr>
              <p:nvPr>
                <p:ph type="title"/>
              </p:nvPr>
            </p:nvSpPr>
            <p:spPr/>
            <p:txBody>
              <a:bodyPr/>
              <a:lstStyle/>
              <a:p>
                <a:pPr eaLnBrk="1" hangingPunct="1"/>
                <a:r>
                  <a:rPr lang="en-US">
                    <a:latin typeface="Calibri" charset="0"/>
                    <a:ea typeface="ＭＳ Ｐゴシック" charset="0"/>
                  </a:rPr>
                  <a:t>How is the function </a:t>
                </a:r>
                <a14:m>
                  <m:oMath xmlns:m="http://schemas.openxmlformats.org/officeDocument/2006/math">
                    <m:r>
                      <m:rPr>
                        <m:sty m:val="p"/>
                      </m:rPr>
                      <a:rPr lang="fr-CH" dirty="0">
                        <a:latin typeface="Cambria Math" panose="02040503050406030204" pitchFamily="18" charset="0"/>
                      </a:rPr>
                      <m:t>IR</m:t>
                    </m:r>
                    <m:r>
                      <a:rPr lang="fr-CH" i="1" dirty="0">
                        <a:latin typeface="Cambria Math" panose="02040503050406030204" pitchFamily="18" charset="0"/>
                      </a:rPr>
                      <m:t>:</m:t>
                    </m:r>
                    <m:sSup>
                      <m:sSupPr>
                        <m:ctrlPr>
                          <a:rPr lang="fr-CH" i="1" dirty="0">
                            <a:latin typeface="Cambria Math" panose="02040503050406030204" pitchFamily="18" charset="0"/>
                          </a:rPr>
                        </m:ctrlPr>
                      </m:sSupPr>
                      <m:e>
                        <m:r>
                          <a:rPr lang="fr-CH" i="1" dirty="0">
                            <a:latin typeface="Cambria Math" panose="02040503050406030204" pitchFamily="18" charset="0"/>
                          </a:rPr>
                          <m:t>2</m:t>
                        </m:r>
                      </m:e>
                      <m:sup>
                        <m:r>
                          <a:rPr lang="fr-CH" i="1" dirty="0">
                            <a:latin typeface="Cambria Math" panose="02040503050406030204" pitchFamily="18" charset="0"/>
                          </a:rPr>
                          <m:t>𝐷</m:t>
                        </m:r>
                      </m:sup>
                    </m:sSup>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𝑄</m:t>
                    </m:r>
                    <m:r>
                      <a:rPr lang="fr-CH" i="1" dirty="0">
                        <a:latin typeface="Cambria Math" panose="02040503050406030204" pitchFamily="18" charset="0"/>
                        <a:ea typeface="Cambria Math" panose="02040503050406030204" pitchFamily="18" charset="0"/>
                      </a:rPr>
                      <m:t>→</m:t>
                    </m:r>
                    <m:r>
                      <a:rPr lang="fr-CH" i="1" dirty="0">
                        <a:latin typeface="Cambria Math" panose="02040503050406030204" pitchFamily="18" charset="0"/>
                        <a:ea typeface="Cambria Math" panose="02040503050406030204" pitchFamily="18" charset="0"/>
                      </a:rPr>
                      <m:t>𝑅</m:t>
                    </m:r>
                  </m:oMath>
                </a14:m>
                <a:r>
                  <a:rPr lang="en-US">
                    <a:latin typeface="Calibri" charset="0"/>
                    <a:ea typeface="ＭＳ Ｐゴシック" charset="0"/>
                  </a:rPr>
                  <a:t> computed?</a:t>
                </a:r>
              </a:p>
            </p:txBody>
          </p:sp>
        </mc:Choice>
        <mc:Fallback xmlns="">
          <p:sp>
            <p:nvSpPr>
              <p:cNvPr id="29697" name="Rectangle 2"/>
              <p:cNvSpPr>
                <a:spLocks noGrp="1" noRot="1" noChangeAspect="1" noMove="1" noResize="1" noEditPoints="1" noAdjustHandles="1" noChangeArrowheads="1" noChangeShapeType="1" noTextEdit="1"/>
              </p:cNvSpPr>
              <p:nvPr>
                <p:ph type="title"/>
              </p:nvPr>
            </p:nvSpPr>
            <p:spPr>
              <a:blipFill>
                <a:blip r:embed="rId3"/>
                <a:stretch>
                  <a:fillRect l="-1831" r="-1690" b="-9722"/>
                </a:stretch>
              </a:blipFill>
            </p:spPr>
            <p:txBody>
              <a:bodyPr/>
              <a:lstStyle/>
              <a:p>
                <a:r>
                  <a:rPr lang="en-US">
                    <a:noFill/>
                  </a:rPr>
                  <a:t> </a:t>
                </a:r>
              </a:p>
            </p:txBody>
          </p:sp>
        </mc:Fallback>
      </mc:AlternateContent>
      <p:sp>
        <p:nvSpPr>
          <p:cNvPr id="29698" name="Footer Placeholder 3"/>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charset="0"/>
                <a:ea typeface="ＭＳ Ｐゴシック" charset="0"/>
                <a:cs typeface="ＭＳ Ｐゴシック" charset="0"/>
              </a:defRPr>
            </a:lvl1pPr>
            <a:lvl2pPr marL="742950" indent="-285750" eaLnBrk="0" hangingPunct="0">
              <a:defRPr sz="2400">
                <a:solidFill>
                  <a:schemeClr val="tx1"/>
                </a:solidFill>
                <a:latin typeface="Comic Sans MS" charset="0"/>
                <a:ea typeface="ＭＳ Ｐゴシック" charset="0"/>
              </a:defRPr>
            </a:lvl2pPr>
            <a:lvl3pPr marL="1143000" indent="-228600" eaLnBrk="0" hangingPunct="0">
              <a:defRPr sz="2400">
                <a:solidFill>
                  <a:schemeClr val="tx1"/>
                </a:solidFill>
                <a:latin typeface="Comic Sans MS" charset="0"/>
                <a:ea typeface="ＭＳ Ｐゴシック" charset="0"/>
              </a:defRPr>
            </a:lvl3pPr>
            <a:lvl4pPr marL="1600200" indent="-228600" eaLnBrk="0" hangingPunct="0">
              <a:defRPr sz="2400">
                <a:solidFill>
                  <a:schemeClr val="tx1"/>
                </a:solidFill>
                <a:latin typeface="Comic Sans MS" charset="0"/>
                <a:ea typeface="ＭＳ Ｐゴシック" charset="0"/>
              </a:defRPr>
            </a:lvl4pPr>
            <a:lvl5pPr marL="2057400" indent="-228600" eaLnBrk="0" hangingPunct="0">
              <a:defRPr sz="24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a:solidFill>
                  <a:schemeClr val="tx1"/>
                </a:solidFill>
                <a:latin typeface="Comic Sans MS" charset="0"/>
                <a:ea typeface="ＭＳ Ｐゴシック" charset="0"/>
              </a:defRPr>
            </a:lvl9pPr>
          </a:lstStyle>
          <a:p>
            <a:pPr eaLnBrk="1" hangingPunct="1"/>
            <a:r>
              <a:rPr lang="fr-CH" sz="900">
                <a:latin typeface="Verdana" charset="0"/>
                <a:cs typeface="Calibri" charset="0"/>
              </a:rPr>
              <a:t>©2020, Karl Aberer, EPFL-IC, Laboratoire de systèmes d'informations répartis </a:t>
            </a:r>
            <a:endParaRPr lang="en-GB" sz="900">
              <a:latin typeface="Verdana" charset="0"/>
              <a:cs typeface="Calibri" charset="0"/>
            </a:endParaRPr>
          </a:p>
        </p:txBody>
      </p:sp>
      <p:sp>
        <p:nvSpPr>
          <p:cNvPr id="29699" name="Oval 32"/>
          <p:cNvSpPr>
            <a:spLocks noChangeArrowheads="1"/>
          </p:cNvSpPr>
          <p:nvPr/>
        </p:nvSpPr>
        <p:spPr bwMode="auto">
          <a:xfrm>
            <a:off x="4251325" y="1844675"/>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0" name="Oval 33"/>
          <p:cNvSpPr>
            <a:spLocks noChangeArrowheads="1"/>
          </p:cNvSpPr>
          <p:nvPr/>
        </p:nvSpPr>
        <p:spPr bwMode="auto">
          <a:xfrm>
            <a:off x="4171950" y="1917700"/>
            <a:ext cx="2106613"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1" name="AutoShape 3"/>
          <p:cNvSpPr>
            <a:spLocks noChangeArrowheads="1"/>
          </p:cNvSpPr>
          <p:nvPr/>
        </p:nvSpPr>
        <p:spPr bwMode="auto">
          <a:xfrm>
            <a:off x="506413" y="1916113"/>
            <a:ext cx="1481137" cy="1512887"/>
          </a:xfrm>
          <a:prstGeom prst="can">
            <a:avLst>
              <a:gd name="adj" fmla="val 27664"/>
            </a:avLst>
          </a:prstGeom>
          <a:solidFill>
            <a:schemeClr val="bg1"/>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grpSp>
        <p:nvGrpSpPr>
          <p:cNvPr id="29702" name="Group 4"/>
          <p:cNvGrpSpPr>
            <a:grpSpLocks/>
          </p:cNvGrpSpPr>
          <p:nvPr/>
        </p:nvGrpSpPr>
        <p:grpSpPr bwMode="auto">
          <a:xfrm>
            <a:off x="1597025" y="4221163"/>
            <a:ext cx="1017588" cy="779462"/>
            <a:chOff x="1004" y="3068"/>
            <a:chExt cx="591" cy="491"/>
          </a:xfrm>
        </p:grpSpPr>
        <p:pic>
          <p:nvPicPr>
            <p:cNvPr id="29728"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 y="3068"/>
              <a:ext cx="591" cy="4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29" name="Rectangle 6"/>
            <p:cNvSpPr>
              <a:spLocks noChangeArrowheads="1"/>
            </p:cNvSpPr>
            <p:nvPr/>
          </p:nvSpPr>
          <p:spPr bwMode="auto">
            <a:xfrm>
              <a:off x="1132" y="3160"/>
              <a:ext cx="296" cy="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p>
              <a:pPr algn="ctr" eaLnBrk="0" hangingPunct="0"/>
              <a:endParaRPr lang="fr-FR">
                <a:latin typeface="Calibri" charset="0"/>
                <a:cs typeface="Calibri" charset="0"/>
              </a:endParaRPr>
            </a:p>
          </p:txBody>
        </p:sp>
      </p:grpSp>
      <p:pic>
        <p:nvPicPr>
          <p:cNvPr id="29703"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4908550"/>
            <a:ext cx="849313" cy="8604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4" name="AutoShape 8"/>
              <p:cNvSpPr>
                <a:spLocks noChangeArrowheads="1"/>
              </p:cNvSpPr>
              <p:nvPr/>
            </p:nvSpPr>
            <p:spPr bwMode="auto">
              <a:xfrm>
                <a:off x="739775" y="2420938"/>
                <a:ext cx="390525" cy="360362"/>
              </a:xfrm>
              <a:prstGeom prst="foldedCorner">
                <a:avLst>
                  <a:gd name="adj" fmla="val 12500"/>
                </a:avLst>
              </a:prstGeom>
              <a:solidFill>
                <a:schemeClr val="accent1"/>
              </a:solidFill>
              <a:ln w="12700">
                <a:solidFill>
                  <a:schemeClr val="tx1"/>
                </a:solidFill>
                <a:round/>
                <a:headEnd/>
                <a:tailEnd/>
              </a:ln>
            </p:spPr>
            <p:txBody>
              <a:bodyPr wrap="none" lIns="91431" tIns="45715" rIns="91431" bIns="45715" anchor="ctr"/>
              <a:lstStyle/>
              <a:p>
                <a:pPr algn="ctr"/>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𝑑</m:t>
                      </m:r>
                    </m:oMath>
                  </m:oMathPara>
                </a14:m>
                <a:endParaRPr lang="fr-FR" sz="2000">
                  <a:latin typeface="Calibri" charset="0"/>
                  <a:cs typeface="Calibri" charset="0"/>
                </a:endParaRPr>
              </a:p>
            </p:txBody>
          </p:sp>
        </mc:Choice>
        <mc:Fallback xmlns="">
          <p:sp>
            <p:nvSpPr>
              <p:cNvPr id="29704" name="AutoShape 8"/>
              <p:cNvSpPr>
                <a:spLocks noRot="1" noChangeAspect="1" noMove="1" noResize="1" noEditPoints="1" noAdjustHandles="1" noChangeArrowheads="1" noChangeShapeType="1" noTextEdit="1"/>
              </p:cNvSpPr>
              <p:nvPr/>
            </p:nvSpPr>
            <p:spPr bwMode="auto">
              <a:xfrm>
                <a:off x="739775" y="2420938"/>
                <a:ext cx="390525" cy="360362"/>
              </a:xfrm>
              <a:prstGeom prst="foldedCorner">
                <a:avLst>
                  <a:gd name="adj" fmla="val 12500"/>
                </a:avLst>
              </a:prstGeom>
              <a:blipFill>
                <a:blip r:embed="rId6"/>
                <a:stretch>
                  <a:fillRect/>
                </a:stretch>
              </a:blipFill>
              <a:ln w="12700">
                <a:solidFill>
                  <a:schemeClr val="tx1"/>
                </a:solidFill>
                <a:round/>
                <a:headEnd/>
                <a:tailEnd/>
              </a:ln>
            </p:spPr>
            <p:txBody>
              <a:bodyPr/>
              <a:lstStyle/>
              <a:p>
                <a:r>
                  <a:rPr lang="en-US">
                    <a:noFill/>
                  </a:rPr>
                  <a:t> </a:t>
                </a:r>
              </a:p>
            </p:txBody>
          </p:sp>
        </mc:Fallback>
      </mc:AlternateContent>
      <p:sp>
        <p:nvSpPr>
          <p:cNvPr id="29705" name="AutoShape 9"/>
          <p:cNvSpPr>
            <a:spLocks noChangeArrowheads="1"/>
          </p:cNvSpPr>
          <p:nvPr/>
        </p:nvSpPr>
        <p:spPr bwMode="auto">
          <a:xfrm>
            <a:off x="1363663" y="2420938"/>
            <a:ext cx="390525" cy="360362"/>
          </a:xfrm>
          <a:prstGeom prst="foldedCorner">
            <a:avLst>
              <a:gd name="adj" fmla="val 12500"/>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6" name="AutoShape 10"/>
          <p:cNvSpPr>
            <a:spLocks noChangeArrowheads="1"/>
          </p:cNvSpPr>
          <p:nvPr/>
        </p:nvSpPr>
        <p:spPr bwMode="auto">
          <a:xfrm>
            <a:off x="1363663" y="2924175"/>
            <a:ext cx="390525" cy="360363"/>
          </a:xfrm>
          <a:prstGeom prst="foldedCorner">
            <a:avLst>
              <a:gd name="adj" fmla="val 12500"/>
            </a:avLst>
          </a:prstGeom>
          <a:solidFill>
            <a:srgbClr val="FFFF66"/>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7" name="AutoShape 11"/>
          <p:cNvSpPr>
            <a:spLocks noChangeArrowheads="1"/>
          </p:cNvSpPr>
          <p:nvPr/>
        </p:nvSpPr>
        <p:spPr bwMode="auto">
          <a:xfrm>
            <a:off x="739775" y="2924175"/>
            <a:ext cx="390525" cy="360363"/>
          </a:xfrm>
          <a:prstGeom prst="foldedCorner">
            <a:avLst>
              <a:gd name="adj" fmla="val 12500"/>
            </a:avLst>
          </a:prstGeom>
          <a:solidFill>
            <a:schemeClr val="accent2"/>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08" name="AutoShape 12"/>
          <p:cNvSpPr>
            <a:spLocks noChangeArrowheads="1"/>
          </p:cNvSpPr>
          <p:nvPr/>
        </p:nvSpPr>
        <p:spPr bwMode="auto">
          <a:xfrm>
            <a:off x="2689225" y="2659063"/>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09" name="AutoShape 13"/>
          <p:cNvSpPr>
            <a:spLocks noChangeArrowheads="1"/>
          </p:cNvSpPr>
          <p:nvPr/>
        </p:nvSpPr>
        <p:spPr bwMode="auto">
          <a:xfrm>
            <a:off x="2689225" y="5126038"/>
            <a:ext cx="1054100" cy="482600"/>
          </a:xfrm>
          <a:prstGeom prst="rightArrow">
            <a:avLst>
              <a:gd name="adj1" fmla="val 50000"/>
              <a:gd name="adj2" fmla="val 50419"/>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p:sp>
        <p:nvSpPr>
          <p:cNvPr id="29710" name="Oval 14"/>
          <p:cNvSpPr>
            <a:spLocks noChangeArrowheads="1"/>
          </p:cNvSpPr>
          <p:nvPr/>
        </p:nvSpPr>
        <p:spPr bwMode="auto">
          <a:xfrm>
            <a:off x="4094163" y="2001838"/>
            <a:ext cx="2108200" cy="2663825"/>
          </a:xfrm>
          <a:prstGeom prst="ellipse">
            <a:avLst/>
          </a:prstGeom>
          <a:solidFill>
            <a:schemeClr val="accent2">
              <a:alpha val="50195"/>
            </a:schemeClr>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p:sp>
        <p:nvSpPr>
          <p:cNvPr id="29711" name="Oval 15"/>
          <p:cNvSpPr>
            <a:spLocks noChangeArrowheads="1"/>
          </p:cNvSpPr>
          <p:nvPr/>
        </p:nvSpPr>
        <p:spPr bwMode="auto">
          <a:xfrm>
            <a:off x="4171950" y="3983038"/>
            <a:ext cx="2030413" cy="1978025"/>
          </a:xfrm>
          <a:prstGeom prst="ellipse">
            <a:avLst/>
          </a:prstGeom>
          <a:solidFill>
            <a:schemeClr val="hlink"/>
          </a:solidFill>
          <a:ln w="12700">
            <a:solidFill>
              <a:schemeClr val="tx1"/>
            </a:solidFill>
            <a:round/>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2" name="Rectangle 16"/>
              <p:cNvSpPr>
                <a:spLocks noChangeArrowheads="1"/>
              </p:cNvSpPr>
              <p:nvPr/>
            </p:nvSpPr>
            <p:spPr bwMode="auto">
              <a:xfrm>
                <a:off x="4002127" y="2924175"/>
                <a:ext cx="2250085" cy="369966"/>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fr-CH" b="0"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𝑑</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𝐷</m:t>
                          </m:r>
                        </m:sub>
                      </m:sSub>
                      <m:d>
                        <m:dPr>
                          <m:ctrlPr>
                            <a:rPr lang="fr-CH" i="1">
                              <a:latin typeface="Cambria Math" panose="02040503050406030204" pitchFamily="18" charset="0"/>
                              <a:cs typeface="Calibri" charset="0"/>
                            </a:rPr>
                          </m:ctrlPr>
                        </m:dPr>
                        <m:e>
                          <m:r>
                            <a:rPr lang="fr-CH" i="1">
                              <a:latin typeface="Cambria Math" panose="02040503050406030204" pitchFamily="18" charset="0"/>
                              <a:cs typeface="Calibri" charset="0"/>
                            </a:rPr>
                            <m:t>𝑑</m:t>
                          </m:r>
                          <m:r>
                            <a:rPr lang="fr-CH" b="0" i="1">
                              <a:latin typeface="Cambria Math" panose="02040503050406030204" pitchFamily="18" charset="0"/>
                              <a:cs typeface="Calibri" charset="0"/>
                            </a:rPr>
                            <m:t>,</m:t>
                          </m:r>
                          <m:sSub>
                            <m:sSubPr>
                              <m:ctrlPr>
                                <a:rPr lang="fr-CH" b="0" i="1">
                                  <a:latin typeface="Cambria Math" panose="02040503050406030204" pitchFamily="18" charset="0"/>
                                  <a:cs typeface="Calibri" charset="0"/>
                                </a:rPr>
                              </m:ctrlPr>
                            </m:sSubPr>
                            <m:e>
                              <m:r>
                                <a:rPr lang="fr-CH" b="0" i="1">
                                  <a:latin typeface="Cambria Math" panose="02040503050406030204" pitchFamily="18" charset="0"/>
                                  <a:cs typeface="Calibri" charset="0"/>
                                </a:rPr>
                                <m:t>𝐹</m:t>
                              </m:r>
                            </m:e>
                            <m:sub>
                              <m:r>
                                <a:rPr lang="fr-CH" b="0" i="1">
                                  <a:latin typeface="Cambria Math" panose="02040503050406030204" pitchFamily="18" charset="0"/>
                                  <a:cs typeface="Calibri" charset="0"/>
                                </a:rPr>
                                <m:t>𝐶</m:t>
                              </m:r>
                            </m:sub>
                          </m:sSub>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𝐶</m:t>
                          </m:r>
                          <m:r>
                            <a:rPr lang="fr-CH" b="0"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29712" name="Rectangle 16"/>
              <p:cNvSpPr>
                <a:spLocks noRot="1" noChangeAspect="1" noMove="1" noResize="1" noEditPoints="1" noAdjustHandles="1" noChangeArrowheads="1" noChangeShapeType="1" noTextEdit="1"/>
              </p:cNvSpPr>
              <p:nvPr/>
            </p:nvSpPr>
            <p:spPr bwMode="auto">
              <a:xfrm>
                <a:off x="4002127" y="2924175"/>
                <a:ext cx="2250085" cy="369966"/>
              </a:xfrm>
              <a:prstGeom prst="rect">
                <a:avLst/>
              </a:prstGeom>
              <a:blipFill>
                <a:blip r:embed="rId7"/>
                <a:stretch>
                  <a:fillRect b="-1333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13" name="AutoShape 17"/>
          <p:cNvSpPr>
            <a:spLocks noChangeArrowheads="1"/>
          </p:cNvSpPr>
          <p:nvPr/>
        </p:nvSpPr>
        <p:spPr bwMode="auto">
          <a:xfrm>
            <a:off x="6478166" y="3744848"/>
            <a:ext cx="1317625" cy="482600"/>
          </a:xfrm>
          <a:prstGeom prst="rightArrow">
            <a:avLst>
              <a:gd name="adj1" fmla="val 50000"/>
              <a:gd name="adj2" fmla="val 63024"/>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15" name="Rectangle 19"/>
              <p:cNvSpPr>
                <a:spLocks noChangeArrowheads="1"/>
              </p:cNvSpPr>
              <p:nvPr/>
            </p:nvSpPr>
            <p:spPr bwMode="auto">
              <a:xfrm>
                <a:off x="847385" y="1450014"/>
                <a:ext cx="927480"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𝐶</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𝐷</m:t>
                      </m:r>
                    </m:oMath>
                  </m:oMathPara>
                </a14:m>
                <a:endParaRPr lang="en-US" sz="2000">
                  <a:latin typeface="Calibri" charset="0"/>
                  <a:cs typeface="Calibri" charset="0"/>
                </a:endParaRPr>
              </a:p>
            </p:txBody>
          </p:sp>
        </mc:Choice>
        <mc:Fallback xmlns="">
          <p:sp>
            <p:nvSpPr>
              <p:cNvPr id="29715" name="Rectangle 19"/>
              <p:cNvSpPr>
                <a:spLocks noRot="1" noChangeAspect="1" noMove="1" noResize="1" noEditPoints="1" noAdjustHandles="1" noChangeArrowheads="1" noChangeShapeType="1" noTextEdit="1"/>
              </p:cNvSpPr>
              <p:nvPr/>
            </p:nvSpPr>
            <p:spPr bwMode="auto">
              <a:xfrm>
                <a:off x="847385" y="1450014"/>
                <a:ext cx="927480" cy="400744"/>
              </a:xfrm>
              <a:prstGeom prst="rect">
                <a:avLst/>
              </a:prstGeom>
              <a:blipFill>
                <a:blip r:embed="rId8"/>
                <a:stretch>
                  <a:fillRect/>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6" name="Rectangle 20"/>
              <p:cNvSpPr>
                <a:spLocks noChangeArrowheads="1"/>
              </p:cNvSpPr>
              <p:nvPr/>
            </p:nvSpPr>
            <p:spPr bwMode="auto">
              <a:xfrm>
                <a:off x="951288" y="5720393"/>
                <a:ext cx="872657"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r>
                        <a:rPr lang="fr-CH" sz="2000" b="0" i="1">
                          <a:latin typeface="Cambria Math" panose="02040503050406030204" pitchFamily="18" charset="0"/>
                          <a:cs typeface="Calibri" charset="0"/>
                        </a:rPr>
                        <m:t>𝑞</m:t>
                      </m:r>
                      <m:r>
                        <a:rPr lang="fr-CH" sz="2000" b="0" i="1">
                          <a:latin typeface="Cambria Math" panose="02040503050406030204" pitchFamily="18" charset="0"/>
                          <a:ea typeface="Cambria Math" panose="02040503050406030204" pitchFamily="18" charset="0"/>
                          <a:cs typeface="Calibri" charset="0"/>
                        </a:rPr>
                        <m:t>∈</m:t>
                      </m:r>
                      <m:r>
                        <a:rPr lang="fr-CH" sz="2000" b="0" i="1">
                          <a:latin typeface="Cambria Math" panose="02040503050406030204" pitchFamily="18" charset="0"/>
                          <a:ea typeface="Cambria Math" panose="02040503050406030204" pitchFamily="18" charset="0"/>
                          <a:cs typeface="Calibri" charset="0"/>
                        </a:rPr>
                        <m:t>𝑄</m:t>
                      </m:r>
                    </m:oMath>
                  </m:oMathPara>
                </a14:m>
                <a:endParaRPr lang="en-US" sz="2000">
                  <a:latin typeface="Calibri" charset="0"/>
                  <a:cs typeface="Calibri" charset="0"/>
                </a:endParaRPr>
              </a:p>
            </p:txBody>
          </p:sp>
        </mc:Choice>
        <mc:Fallback xmlns="">
          <p:sp>
            <p:nvSpPr>
              <p:cNvPr id="29716" name="Rectangle 20"/>
              <p:cNvSpPr>
                <a:spLocks noRot="1" noChangeAspect="1" noMove="1" noResize="1" noEditPoints="1" noAdjustHandles="1" noChangeArrowheads="1" noChangeShapeType="1" noTextEdit="1"/>
              </p:cNvSpPr>
              <p:nvPr/>
            </p:nvSpPr>
            <p:spPr bwMode="auto">
              <a:xfrm>
                <a:off x="951288" y="5720393"/>
                <a:ext cx="872657" cy="400744"/>
              </a:xfrm>
              <a:prstGeom prst="rect">
                <a:avLst/>
              </a:prstGeom>
              <a:blipFill>
                <a:blip r:embed="rId9"/>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7" name="Rectangle 21"/>
              <p:cNvSpPr>
                <a:spLocks noChangeArrowheads="1"/>
              </p:cNvSpPr>
              <p:nvPr/>
            </p:nvSpPr>
            <p:spPr bwMode="auto">
              <a:xfrm>
                <a:off x="1885034" y="1813645"/>
                <a:ext cx="2466619" cy="400744"/>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𝐷</m:t>
                          </m:r>
                        </m:sub>
                      </m:sSub>
                      <m:r>
                        <a:rPr lang="fr-CH" sz="2000" b="0" i="1">
                          <a:latin typeface="Cambria Math" panose="02040503050406030204" pitchFamily="18" charset="0"/>
                          <a:cs typeface="Calibri" charset="0"/>
                        </a:rPr>
                        <m:t>:</m:t>
                      </m:r>
                      <m:r>
                        <a:rPr lang="fr-CH" sz="2000" b="0" i="1">
                          <a:latin typeface="Cambria Math" panose="02040503050406030204" pitchFamily="18" charset="0"/>
                          <a:cs typeface="Calibri" charset="0"/>
                        </a:rPr>
                        <m:t>𝐷</m:t>
                      </m:r>
                      <m:r>
                        <a:rPr lang="fr-CH" sz="2000" b="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i="1">
                              <a:latin typeface="Cambria Math" panose="02040503050406030204" pitchFamily="18" charset="0"/>
                              <a:ea typeface="Cambria Math" panose="02040503050406030204" pitchFamily="18" charset="0"/>
                              <a:cs typeface="Calibri" charset="0"/>
                            </a:rPr>
                            <m:t>𝑐</m:t>
                          </m:r>
                        </m:sub>
                      </m:sSub>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𝐷</m:t>
                          </m:r>
                        </m:sub>
                      </m:sSub>
                    </m:oMath>
                  </m:oMathPara>
                </a14:m>
                <a:endParaRPr lang="en-US" sz="2000">
                  <a:latin typeface="Calibri" charset="0"/>
                  <a:cs typeface="Calibri" charset="0"/>
                </a:endParaRPr>
              </a:p>
            </p:txBody>
          </p:sp>
        </mc:Choice>
        <mc:Fallback xmlns="">
          <p:sp>
            <p:nvSpPr>
              <p:cNvPr id="29717" name="Rectangle 21"/>
              <p:cNvSpPr>
                <a:spLocks noRot="1" noChangeAspect="1" noMove="1" noResize="1" noEditPoints="1" noAdjustHandles="1" noChangeArrowheads="1" noChangeShapeType="1" noTextEdit="1"/>
              </p:cNvSpPr>
              <p:nvPr/>
            </p:nvSpPr>
            <p:spPr bwMode="auto">
              <a:xfrm>
                <a:off x="1885034" y="1813645"/>
                <a:ext cx="2466619" cy="400744"/>
              </a:xfrm>
              <a:prstGeom prst="rect">
                <a:avLst/>
              </a:prstGeom>
              <a:blipFill>
                <a:blip r:embed="rId10"/>
                <a:stretch>
                  <a:fillRect b="-12500"/>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18" name="Rectangle 22"/>
              <p:cNvSpPr>
                <a:spLocks noChangeArrowheads="1"/>
              </p:cNvSpPr>
              <p:nvPr/>
            </p:nvSpPr>
            <p:spPr bwMode="auto">
              <a:xfrm>
                <a:off x="1923666" y="5659624"/>
                <a:ext cx="2267719" cy="42882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𝑄</m:t>
                          </m:r>
                        </m:sub>
                      </m:sSub>
                      <m:r>
                        <a:rPr lang="fr-CH" sz="2000" i="1">
                          <a:latin typeface="Cambria Math" panose="02040503050406030204" pitchFamily="18" charset="0"/>
                          <a:cs typeface="Calibri" charset="0"/>
                        </a:rPr>
                        <m:t>:</m:t>
                      </m:r>
                      <m:r>
                        <a:rPr lang="fr-CH" sz="2000" b="0" i="1">
                          <a:latin typeface="Cambria Math" panose="02040503050406030204" pitchFamily="18" charset="0"/>
                          <a:cs typeface="Calibri" charset="0"/>
                        </a:rPr>
                        <m:t>𝑄</m:t>
                      </m:r>
                      <m:r>
                        <a:rPr lang="fr-CH" sz="2000" i="1">
                          <a:latin typeface="Cambria Math" panose="02040503050406030204" pitchFamily="18" charset="0"/>
                          <a:ea typeface="Cambria Math" panose="02040503050406030204" pitchFamily="18" charset="0"/>
                          <a:cs typeface="Calibri" charset="0"/>
                        </a:rPr>
                        <m:t>×</m:t>
                      </m:r>
                      <m:sSup>
                        <m:sSupPr>
                          <m:ctrlPr>
                            <a:rPr lang="fr-CH" sz="2000" i="1">
                              <a:latin typeface="Cambria Math" panose="02040503050406030204" pitchFamily="18" charset="0"/>
                              <a:ea typeface="Cambria Math" panose="02040503050406030204" pitchFamily="18" charset="0"/>
                              <a:cs typeface="Calibri" charset="0"/>
                            </a:rPr>
                          </m:ctrlPr>
                        </m:sSupPr>
                        <m:e>
                          <m:r>
                            <a:rPr lang="fr-CH" sz="2000" i="1">
                              <a:latin typeface="Cambria Math" panose="02040503050406030204" pitchFamily="18" charset="0"/>
                              <a:ea typeface="Cambria Math" panose="02040503050406030204" pitchFamily="18" charset="0"/>
                              <a:cs typeface="Calibri" charset="0"/>
                            </a:rPr>
                            <m:t>2</m:t>
                          </m:r>
                        </m:e>
                        <m:sup>
                          <m:r>
                            <a:rPr lang="fr-CH" sz="2000" i="1">
                              <a:latin typeface="Cambria Math" panose="02040503050406030204" pitchFamily="18" charset="0"/>
                              <a:ea typeface="Cambria Math" panose="02040503050406030204" pitchFamily="18" charset="0"/>
                              <a:cs typeface="Calibri" charset="0"/>
                            </a:rPr>
                            <m:t>𝐷</m:t>
                          </m:r>
                        </m:sup>
                      </m:sSup>
                      <m:r>
                        <a:rPr lang="fr-CH" sz="2000" i="1">
                          <a:latin typeface="Cambria Math" panose="02040503050406030204" pitchFamily="18" charset="0"/>
                          <a:ea typeface="Cambria Math" panose="02040503050406030204" pitchFamily="18" charset="0"/>
                          <a:cs typeface="Calibri" charset="0"/>
                        </a:rPr>
                        <m:t>→</m:t>
                      </m:r>
                      <m:sSub>
                        <m:sSubPr>
                          <m:ctrlPr>
                            <a:rPr lang="fr-CH" sz="2000" i="1">
                              <a:latin typeface="Cambria Math" panose="02040503050406030204" pitchFamily="18" charset="0"/>
                              <a:ea typeface="Cambria Math" panose="02040503050406030204" pitchFamily="18" charset="0"/>
                              <a:cs typeface="Calibri" charset="0"/>
                            </a:rPr>
                          </m:ctrlPr>
                        </m:sSubPr>
                        <m:e>
                          <m:r>
                            <a:rPr lang="fr-CH" sz="200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𝑄</m:t>
                          </m:r>
                        </m:sub>
                      </m:sSub>
                      <m:r>
                        <a:rPr lang="fr-CH" sz="2000" i="1">
                          <a:latin typeface="Cambria Math" panose="02040503050406030204" pitchFamily="18" charset="0"/>
                          <a:ea typeface="Cambria Math" panose="02040503050406030204" pitchFamily="18" charset="0"/>
                          <a:cs typeface="Calibri" charset="0"/>
                        </a:rPr>
                        <m:t> </m:t>
                      </m:r>
                    </m:oMath>
                  </m:oMathPara>
                </a14:m>
                <a:endParaRPr lang="en-US" sz="2000">
                  <a:latin typeface="Calibri" charset="0"/>
                  <a:cs typeface="Calibri" charset="0"/>
                </a:endParaRPr>
              </a:p>
            </p:txBody>
          </p:sp>
        </mc:Choice>
        <mc:Fallback xmlns="">
          <p:sp>
            <p:nvSpPr>
              <p:cNvPr id="29718" name="Rectangle 22"/>
              <p:cNvSpPr>
                <a:spLocks noRot="1" noChangeAspect="1" noMove="1" noResize="1" noEditPoints="1" noAdjustHandles="1" noChangeArrowheads="1" noChangeShapeType="1" noTextEdit="1"/>
              </p:cNvSpPr>
              <p:nvPr/>
            </p:nvSpPr>
            <p:spPr bwMode="auto">
              <a:xfrm>
                <a:off x="1923666" y="5659624"/>
                <a:ext cx="2267719" cy="428828"/>
              </a:xfrm>
              <a:prstGeom prst="rect">
                <a:avLst/>
              </a:prstGeom>
              <a:blipFill>
                <a:blip r:embed="rId11"/>
                <a:stretch>
                  <a:fillRect b="-1176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0" name="AutoShape 24"/>
          <p:cNvSpPr>
            <a:spLocks noChangeArrowheads="1"/>
          </p:cNvSpPr>
          <p:nvPr/>
        </p:nvSpPr>
        <p:spPr bwMode="auto">
          <a:xfrm>
            <a:off x="8072438" y="2997200"/>
            <a:ext cx="1482725" cy="2016125"/>
          </a:xfrm>
          <a:prstGeom prst="cube">
            <a:avLst>
              <a:gd name="adj" fmla="val 7718"/>
            </a:avLst>
          </a:prstGeom>
          <a:solidFill>
            <a:schemeClr val="bg1"/>
          </a:solidFill>
          <a:ln w="12700">
            <a:solidFill>
              <a:schemeClr val="tx1"/>
            </a:solidFill>
            <a:miter lim="800000"/>
            <a:headEnd/>
            <a:tailEnd/>
          </a:ln>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29721" name="Rectangle 25"/>
              <p:cNvSpPr>
                <a:spLocks noChangeArrowheads="1"/>
              </p:cNvSpPr>
              <p:nvPr/>
            </p:nvSpPr>
            <p:spPr bwMode="auto">
              <a:xfrm>
                <a:off x="7066388" y="3272138"/>
                <a:ext cx="2720983"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 xmlns:m="http://schemas.openxmlformats.org/officeDocument/2006/math">
                    <m:r>
                      <a:rPr lang="fr-CH" b="0" i="1">
                        <a:latin typeface="Cambria Math" panose="02040503050406030204" pitchFamily="18" charset="0"/>
                        <a:cs typeface="Calibri" charset="0"/>
                      </a:rPr>
                      <m:t>𝑅</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𝑑</m:t>
                    </m:r>
                    <m:r>
                      <a:rPr lang="fr-CH" b="0" i="1">
                        <a:latin typeface="Cambria Math" panose="02040503050406030204" pitchFamily="18" charset="0"/>
                        <a:cs typeface="Calibri" charset="0"/>
                      </a:rPr>
                      <m:t>,</m:t>
                    </m:r>
                    <m:r>
                      <a:rPr lang="fr-CH" b="0" i="1">
                        <a:latin typeface="Cambria Math" panose="02040503050406030204" pitchFamily="18" charset="0"/>
                        <a:cs typeface="Calibri" charset="0"/>
                      </a:rPr>
                      <m:t>𝑠𝑖𝑚</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𝑑</m:t>
                        </m:r>
                      </m:sub>
                    </m:sSub>
                  </m:oMath>
                </a14:m>
                <a:r>
                  <a:rPr lang="en-US">
                    <a:latin typeface="Calibri" charset="0"/>
                    <a:cs typeface="Calibri" charset="0"/>
                  </a:rPr>
                  <a:t>,</a:t>
                </a:r>
                <a:r>
                  <a:rPr lang="en-US">
                    <a:cs typeface="Calibri" charset="0"/>
                  </a:rPr>
                  <a:t> </a:t>
                </a:r>
                <a14:m>
                  <m:oMath xmlns:m="http://schemas.openxmlformats.org/officeDocument/2006/math">
                    <m:sSub>
                      <m:sSubPr>
                        <m:ctrlPr>
                          <a:rPr lang="en-US" i="1">
                            <a:latin typeface="Cambria Math" panose="02040503050406030204" pitchFamily="18" charset="0"/>
                            <a:cs typeface="Calibri" charset="0"/>
                          </a:rPr>
                        </m:ctrlPr>
                      </m:sSubPr>
                      <m:e>
                        <m:r>
                          <a:rPr lang="fr-CH" i="1">
                            <a:latin typeface="Cambria Math" panose="02040503050406030204" pitchFamily="18" charset="0"/>
                            <a:cs typeface="Calibri" charset="0"/>
                          </a:rPr>
                          <m:t>𝑟𝑒𝑝</m:t>
                        </m:r>
                      </m:e>
                      <m:sub>
                        <m:r>
                          <a:rPr lang="fr-CH" i="1">
                            <a:latin typeface="Cambria Math" panose="02040503050406030204" pitchFamily="18" charset="0"/>
                            <a:cs typeface="Calibri" charset="0"/>
                          </a:rPr>
                          <m:t>𝑞</m:t>
                        </m:r>
                      </m:sub>
                    </m:sSub>
                  </m:oMath>
                </a14:m>
                <a:r>
                  <a:rPr lang="en-US">
                    <a:latin typeface="Calibri" charset="0"/>
                    <a:cs typeface="Calibri" charset="0"/>
                  </a:rPr>
                  <a:t>)}</a:t>
                </a:r>
              </a:p>
            </p:txBody>
          </p:sp>
        </mc:Choice>
        <mc:Fallback xmlns="">
          <p:sp>
            <p:nvSpPr>
              <p:cNvPr id="29721" name="Rectangle 25"/>
              <p:cNvSpPr>
                <a:spLocks noRot="1" noChangeAspect="1" noMove="1" noResize="1" noEditPoints="1" noAdjustHandles="1" noChangeArrowheads="1" noChangeShapeType="1" noTextEdit="1"/>
              </p:cNvSpPr>
              <p:nvPr/>
            </p:nvSpPr>
            <p:spPr bwMode="auto">
              <a:xfrm>
                <a:off x="7066388" y="3272138"/>
                <a:ext cx="2720983" cy="391382"/>
              </a:xfrm>
              <a:prstGeom prst="rect">
                <a:avLst/>
              </a:prstGeom>
              <a:blipFill>
                <a:blip r:embed="rId12"/>
                <a:stretch>
                  <a:fillRect t="-6452" r="-926" b="-1935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9722" name="AutoShape 26"/>
          <p:cNvSpPr>
            <a:spLocks noChangeArrowheads="1"/>
          </p:cNvSpPr>
          <p:nvPr/>
        </p:nvSpPr>
        <p:spPr bwMode="auto">
          <a:xfrm>
            <a:off x="4171950" y="3536950"/>
            <a:ext cx="1951038" cy="831850"/>
          </a:xfrm>
          <a:prstGeom prst="upDownArrow">
            <a:avLst>
              <a:gd name="adj1" fmla="val 85185"/>
              <a:gd name="adj2" fmla="val 32755"/>
            </a:avLst>
          </a:prstGeom>
          <a:solidFill>
            <a:srgbClr val="CC66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2066" tIns="46034" rIns="92066" bIns="46034">
            <a:spAutoFit/>
          </a:bodyPr>
          <a:lstStyle/>
          <a:p>
            <a:pPr algn="ctr" eaLnBrk="0" hangingPunct="0"/>
            <a:endParaRPr lang="fr-FR">
              <a:latin typeface="Calibri" charset="0"/>
              <a:cs typeface="Calibri" charset="0"/>
            </a:endParaRPr>
          </a:p>
        </p:txBody>
      </p:sp>
      <mc:AlternateContent xmlns:mc="http://schemas.openxmlformats.org/markup-compatibility/2006" xmlns:a14="http://schemas.microsoft.com/office/drawing/2010/main">
        <mc:Choice Requires="a14">
          <p:sp>
            <p:nvSpPr>
              <p:cNvPr id="29723" name="Rectangle 27"/>
              <p:cNvSpPr>
                <a:spLocks noChangeArrowheads="1"/>
              </p:cNvSpPr>
              <p:nvPr/>
            </p:nvSpPr>
            <p:spPr bwMode="auto">
              <a:xfrm>
                <a:off x="4087049" y="3752939"/>
                <a:ext cx="2382685" cy="388879"/>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12700">
                    <a:solidFill>
                      <a:srgbClr val="000000"/>
                    </a:solidFill>
                    <a:miter lim="800000"/>
                    <a:headEnd/>
                    <a:tailEnd/>
                  </a14:hiddenLine>
                </a:ext>
              </a:extLst>
            </p:spPr>
            <p:txBody>
              <a:bodyPr wrap="none" lIns="91431" tIns="45715" rIns="91431" bIns="45715">
                <a:spAutoFit/>
              </a:bodyPr>
              <a:lstStyle/>
              <a:p>
                <a:pPr algn="ctr"/>
                <a14:m>
                  <m:oMathPara xmlns:m="http://schemas.openxmlformats.org/officeDocument/2006/math">
                    <m:oMathParaPr>
                      <m:jc m:val="centerGroup"/>
                    </m:oMathParaPr>
                    <m:oMath xmlns:m="http://schemas.openxmlformats.org/officeDocument/2006/math">
                      <m:r>
                        <a:rPr lang="fr-CH" b="0" i="1">
                          <a:latin typeface="Cambria Math" panose="02040503050406030204" pitchFamily="18" charset="0"/>
                          <a:cs typeface="Calibri" charset="0"/>
                        </a:rPr>
                        <m:t>𝑠𝑖𝑚</m:t>
                      </m:r>
                      <m:r>
                        <a:rPr lang="fr-CH" i="1">
                          <a:latin typeface="Cambria Math" panose="02040503050406030204" pitchFamily="18" charset="0"/>
                          <a:cs typeface="Calibri" charset="0"/>
                        </a:rPr>
                        <m:t>:</m:t>
                      </m:r>
                      <m:sSub>
                        <m:sSubPr>
                          <m:ctrlPr>
                            <a:rPr lang="fr-CH" i="1">
                              <a:latin typeface="Cambria Math" panose="02040503050406030204" pitchFamily="18" charset="0"/>
                              <a:ea typeface="Cambria Math" panose="02040503050406030204" pitchFamily="18" charset="0"/>
                              <a:cs typeface="Calibri" charset="0"/>
                            </a:rPr>
                          </m:ctrlPr>
                        </m:sSubPr>
                        <m:e>
                          <m:sSub>
                            <m:sSubPr>
                              <m:ctrlPr>
                                <a:rPr lang="fr-CH" i="1">
                                  <a:latin typeface="Cambria Math" panose="02040503050406030204" pitchFamily="18" charset="0"/>
                                  <a:ea typeface="Cambria Math" panose="02040503050406030204" pitchFamily="18" charset="0"/>
                                  <a:cs typeface="Calibri" charset="0"/>
                                </a:rPr>
                              </m:ctrlPr>
                            </m:sSubPr>
                            <m:e>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𝐷</m:t>
                              </m:r>
                            </m:sub>
                          </m:sSub>
                          <m:r>
                            <a:rPr lang="fr-CH" i="1">
                              <a:latin typeface="Cambria Math" panose="02040503050406030204" pitchFamily="18" charset="0"/>
                              <a:ea typeface="Cambria Math" panose="02040503050406030204" pitchFamily="18" charset="0"/>
                              <a:cs typeface="Calibri" charset="0"/>
                            </a:rPr>
                            <m:t>×</m:t>
                          </m:r>
                          <m:r>
                            <a:rPr lang="fr-CH" i="1">
                              <a:latin typeface="Cambria Math" panose="02040503050406030204" pitchFamily="18" charset="0"/>
                              <a:ea typeface="Cambria Math" panose="02040503050406030204" pitchFamily="18" charset="0"/>
                              <a:cs typeface="Calibri" charset="0"/>
                            </a:rPr>
                            <m:t>𝑅𝑒𝑝</m:t>
                          </m:r>
                        </m:e>
                        <m:sub>
                          <m:r>
                            <a:rPr lang="fr-CH" i="1">
                              <a:latin typeface="Cambria Math" panose="02040503050406030204" pitchFamily="18" charset="0"/>
                              <a:ea typeface="Cambria Math" panose="02040503050406030204" pitchFamily="18" charset="0"/>
                              <a:cs typeface="Calibri" charset="0"/>
                            </a:rPr>
                            <m:t>𝑄</m:t>
                          </m:r>
                        </m:sub>
                      </m:sSub>
                      <m:r>
                        <a:rPr lang="fr-CH" i="1">
                          <a:latin typeface="Cambria Math" panose="02040503050406030204" pitchFamily="18" charset="0"/>
                          <a:ea typeface="Cambria Math" panose="02040503050406030204" pitchFamily="18" charset="0"/>
                          <a:cs typeface="Calibri" charset="0"/>
                        </a:rPr>
                        <m:t>→</m:t>
                      </m:r>
                      <m:r>
                        <a:rPr lang="fr-CH" b="0" i="1">
                          <a:latin typeface="Cambria Math" panose="02040503050406030204" pitchFamily="18" charset="0"/>
                          <a:ea typeface="Cambria Math" panose="02040503050406030204" pitchFamily="18" charset="0"/>
                          <a:cs typeface="Calibri" charset="0"/>
                        </a:rPr>
                        <m:t>𝑉</m:t>
                      </m:r>
                    </m:oMath>
                  </m:oMathPara>
                </a14:m>
                <a:endParaRPr lang="en-US">
                  <a:latin typeface="Calibri" charset="0"/>
                  <a:cs typeface="Calibri" charset="0"/>
                </a:endParaRPr>
              </a:p>
            </p:txBody>
          </p:sp>
        </mc:Choice>
        <mc:Fallback xmlns="">
          <p:sp>
            <p:nvSpPr>
              <p:cNvPr id="29723" name="Rectangle 27"/>
              <p:cNvSpPr>
                <a:spLocks noRot="1" noChangeAspect="1" noMove="1" noResize="1" noEditPoints="1" noAdjustHandles="1" noChangeArrowheads="1" noChangeShapeType="1" noTextEdit="1"/>
              </p:cNvSpPr>
              <p:nvPr/>
            </p:nvSpPr>
            <p:spPr bwMode="auto">
              <a:xfrm>
                <a:off x="4087049" y="3752939"/>
                <a:ext cx="2382685" cy="388879"/>
              </a:xfrm>
              <a:prstGeom prst="rect">
                <a:avLst/>
              </a:prstGeom>
              <a:blipFill>
                <a:blip r:embed="rId13"/>
                <a:stretch>
                  <a:fillRect b="-6452"/>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
        <p:nvSpPr>
          <p:cNvPr id="29726" name="AutoShape 30"/>
          <p:cNvSpPr>
            <a:spLocks noChangeArrowheads="1"/>
          </p:cNvSpPr>
          <p:nvPr/>
        </p:nvSpPr>
        <p:spPr bwMode="auto">
          <a:xfrm>
            <a:off x="117475" y="1125538"/>
            <a:ext cx="9634538" cy="5399087"/>
          </a:xfrm>
          <a:prstGeom prst="roundRect">
            <a:avLst>
              <a:gd name="adj" fmla="val 8380"/>
            </a:avLst>
          </a:prstGeom>
          <a:noFill/>
          <a:ln w="1270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91431" tIns="45715" rIns="91431" bIns="45715" anchor="ctr"/>
          <a:lstStyle/>
          <a:p>
            <a:pPr algn="ctr"/>
            <a:endParaRPr lang="fr-FR" sz="2000">
              <a:latin typeface="Calibri" charset="0"/>
              <a:cs typeface="Calibri" charset="0"/>
            </a:endParaRPr>
          </a:p>
        </p:txBody>
      </p:sp>
      <mc:AlternateContent xmlns:mc="http://schemas.openxmlformats.org/markup-compatibility/2006" xmlns:a14="http://schemas.microsoft.com/office/drawing/2010/main">
        <mc:Choice Requires="a14">
          <p:sp>
            <p:nvSpPr>
              <p:cNvPr id="35" name="Rectangle 16">
                <a:extLst>
                  <a:ext uri="{FF2B5EF4-FFF2-40B4-BE49-F238E27FC236}">
                    <a16:creationId xmlns:a16="http://schemas.microsoft.com/office/drawing/2014/main" id="{33053E22-B9D8-FA4F-B1A2-517DD01A88F6}"/>
                  </a:ext>
                </a:extLst>
              </p:cNvPr>
              <p:cNvSpPr>
                <a:spLocks noChangeArrowheads="1"/>
              </p:cNvSpPr>
              <p:nvPr/>
            </p:nvSpPr>
            <p:spPr bwMode="auto">
              <a:xfrm>
                <a:off x="4071892" y="4771261"/>
                <a:ext cx="2230529" cy="391382"/>
              </a:xfrm>
              <a:prstGeom prst="rect">
                <a:avLst/>
              </a:prstGeom>
              <a:solidFill>
                <a:schemeClr val="bg1"/>
              </a:solid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libri" charset="0"/>
                            </a:rPr>
                          </m:ctrlPr>
                        </m:sSubPr>
                        <m:e>
                          <m:sSub>
                            <m:sSubPr>
                              <m:ctrlPr>
                                <a:rPr lang="en-US" i="1">
                                  <a:latin typeface="Cambria Math" panose="02040503050406030204" pitchFamily="18" charset="0"/>
                                  <a:cs typeface="Calibri" charset="0"/>
                                </a:rPr>
                              </m:ctrlPr>
                            </m:sSubPr>
                            <m:e>
                              <m:r>
                                <a:rPr lang="fr-CH" b="0" i="1">
                                  <a:latin typeface="Cambria Math" panose="02040503050406030204" pitchFamily="18" charset="0"/>
                                  <a:cs typeface="Calibri" charset="0"/>
                                </a:rPr>
                                <m:t>𝑟𝑒𝑝</m:t>
                              </m:r>
                            </m:e>
                            <m:sub>
                              <m:r>
                                <a:rPr lang="fr-CH" b="0" i="1">
                                  <a:latin typeface="Cambria Math" panose="02040503050406030204" pitchFamily="18" charset="0"/>
                                  <a:cs typeface="Calibri" charset="0"/>
                                </a:rPr>
                                <m:t>𝑞</m:t>
                              </m:r>
                            </m:sub>
                          </m:sSub>
                          <m:r>
                            <a:rPr lang="fr-CH" b="0" i="1">
                              <a:latin typeface="Cambria Math" panose="02040503050406030204" pitchFamily="18" charset="0"/>
                              <a:cs typeface="Calibri" charset="0"/>
                            </a:rPr>
                            <m:t>=</m:t>
                          </m:r>
                          <m:r>
                            <a:rPr lang="fr-CH" i="1">
                              <a:latin typeface="Cambria Math" panose="02040503050406030204" pitchFamily="18" charset="0"/>
                              <a:cs typeface="Calibri" charset="0"/>
                            </a:rPr>
                            <m:t>𝐹</m:t>
                          </m:r>
                        </m:e>
                        <m:sub>
                          <m:r>
                            <a:rPr lang="fr-CH" b="0" i="1">
                              <a:latin typeface="Cambria Math" panose="02040503050406030204" pitchFamily="18" charset="0"/>
                              <a:cs typeface="Calibri" charset="0"/>
                            </a:rPr>
                            <m:t>𝑄</m:t>
                          </m:r>
                        </m:sub>
                      </m:sSub>
                      <m:d>
                        <m:dPr>
                          <m:ctrlPr>
                            <a:rPr lang="fr-CH" i="1">
                              <a:latin typeface="Cambria Math" panose="02040503050406030204" pitchFamily="18" charset="0"/>
                              <a:cs typeface="Calibri" charset="0"/>
                            </a:rPr>
                          </m:ctrlPr>
                        </m:dPr>
                        <m:e>
                          <m:r>
                            <a:rPr lang="fr-CH" b="0" i="1">
                              <a:latin typeface="Cambria Math" panose="02040503050406030204" pitchFamily="18" charset="0"/>
                              <a:cs typeface="Calibri" charset="0"/>
                            </a:rPr>
                            <m:t>𝑞</m:t>
                          </m:r>
                          <m:r>
                            <a:rPr lang="fr-CH" b="0" i="1">
                              <a:latin typeface="Cambria Math" panose="02040503050406030204" pitchFamily="18" charset="0"/>
                              <a:cs typeface="Calibri" charset="0"/>
                            </a:rPr>
                            <m:t>,</m:t>
                          </m:r>
                          <m:sSub>
                            <m:sSubPr>
                              <m:ctrlPr>
                                <a:rPr lang="fr-CH" i="1">
                                  <a:latin typeface="Cambria Math" panose="02040503050406030204" pitchFamily="18" charset="0"/>
                                  <a:cs typeface="Calibri" charset="0"/>
                                </a:rPr>
                              </m:ctrlPr>
                            </m:sSubPr>
                            <m:e>
                              <m:r>
                                <a:rPr lang="fr-CH" i="1">
                                  <a:latin typeface="Cambria Math" panose="02040503050406030204" pitchFamily="18" charset="0"/>
                                  <a:cs typeface="Calibri" charset="0"/>
                                </a:rPr>
                                <m:t>𝐹</m:t>
                              </m:r>
                            </m:e>
                            <m:sub>
                              <m:r>
                                <a:rPr lang="fr-CH" i="1">
                                  <a:latin typeface="Cambria Math" panose="02040503050406030204" pitchFamily="18" charset="0"/>
                                  <a:cs typeface="Calibri" charset="0"/>
                                </a:rPr>
                                <m:t>𝐶</m:t>
                              </m:r>
                            </m:sub>
                          </m:sSub>
                          <m:r>
                            <a:rPr lang="fr-CH" i="1">
                              <a:latin typeface="Cambria Math" panose="02040503050406030204" pitchFamily="18" charset="0"/>
                              <a:cs typeface="Calibri" charset="0"/>
                            </a:rPr>
                            <m:t>(</m:t>
                          </m:r>
                          <m:r>
                            <a:rPr lang="fr-CH" i="1">
                              <a:latin typeface="Cambria Math" panose="02040503050406030204" pitchFamily="18" charset="0"/>
                              <a:cs typeface="Calibri" charset="0"/>
                            </a:rPr>
                            <m:t>𝐶</m:t>
                          </m:r>
                          <m:r>
                            <a:rPr lang="fr-CH" i="1">
                              <a:latin typeface="Cambria Math" panose="02040503050406030204" pitchFamily="18" charset="0"/>
                              <a:cs typeface="Calibri" charset="0"/>
                            </a:rPr>
                            <m:t>)</m:t>
                          </m:r>
                        </m:e>
                      </m:d>
                    </m:oMath>
                  </m:oMathPara>
                </a14:m>
                <a:endParaRPr lang="en-US">
                  <a:latin typeface="Calibri" charset="0"/>
                  <a:cs typeface="Calibri" charset="0"/>
                </a:endParaRPr>
              </a:p>
            </p:txBody>
          </p:sp>
        </mc:Choice>
        <mc:Fallback xmlns="">
          <p:sp>
            <p:nvSpPr>
              <p:cNvPr id="35" name="Rectangle 16">
                <a:extLst>
                  <a:ext uri="{FF2B5EF4-FFF2-40B4-BE49-F238E27FC236}">
                    <a16:creationId xmlns:a16="http://schemas.microsoft.com/office/drawing/2014/main" id="{33053E22-B9D8-FA4F-B1A2-517DD01A88F6}"/>
                  </a:ext>
                </a:extLst>
              </p:cNvPr>
              <p:cNvSpPr>
                <a:spLocks noRot="1" noChangeAspect="1" noMove="1" noResize="1" noEditPoints="1" noAdjustHandles="1" noChangeArrowheads="1" noChangeShapeType="1" noTextEdit="1"/>
              </p:cNvSpPr>
              <p:nvPr/>
            </p:nvSpPr>
            <p:spPr bwMode="auto">
              <a:xfrm>
                <a:off x="4071892" y="4771261"/>
                <a:ext cx="2230529" cy="391382"/>
              </a:xfrm>
              <a:prstGeom prst="rect">
                <a:avLst/>
              </a:prstGeom>
              <a:blipFill>
                <a:blip r:embed="rId14"/>
                <a:stretch>
                  <a:fillRect b="-3125"/>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2" name="TextBox 1">
            <a:extLst>
              <a:ext uri="{FF2B5EF4-FFF2-40B4-BE49-F238E27FC236}">
                <a16:creationId xmlns:a16="http://schemas.microsoft.com/office/drawing/2014/main" id="{962C490C-3613-1B49-862B-C5CB6EC2A6B8}"/>
              </a:ext>
            </a:extLst>
          </p:cNvPr>
          <p:cNvSpPr txBox="1"/>
          <p:nvPr/>
        </p:nvSpPr>
        <p:spPr>
          <a:xfrm>
            <a:off x="5689601" y="5552727"/>
            <a:ext cx="4017510" cy="646331"/>
          </a:xfrm>
          <a:prstGeom prst="rect">
            <a:avLst/>
          </a:prstGeom>
          <a:solidFill>
            <a:schemeClr val="bg1"/>
          </a:solidFill>
        </p:spPr>
        <p:txBody>
          <a:bodyPr wrap="none" rtlCol="0">
            <a:spAutoFit/>
          </a:bodyPr>
          <a:lstStyle/>
          <a:p>
            <a:r>
              <a:rPr lang="en-US">
                <a:latin typeface="Calibri" charset="0"/>
                <a:cs typeface="Calibri" charset="0"/>
              </a:rPr>
              <a:t>The similarity function can be computed </a:t>
            </a:r>
          </a:p>
          <a:p>
            <a:r>
              <a:rPr lang="en-US">
                <a:latin typeface="Calibri" charset="0"/>
                <a:cs typeface="Calibri" charset="0"/>
              </a:rPr>
              <a:t>for each document individually</a:t>
            </a:r>
            <a:r>
              <a:rPr lang="en-US"/>
              <a:t>!</a:t>
            </a:r>
          </a:p>
        </p:txBody>
      </p:sp>
      <p:cxnSp>
        <p:nvCxnSpPr>
          <p:cNvPr id="4" name="Straight Arrow Connector 3">
            <a:extLst>
              <a:ext uri="{FF2B5EF4-FFF2-40B4-BE49-F238E27FC236}">
                <a16:creationId xmlns:a16="http://schemas.microsoft.com/office/drawing/2014/main" id="{2DDC49C3-6A19-7E45-BD06-CE02E8016344}"/>
              </a:ext>
            </a:extLst>
          </p:cNvPr>
          <p:cNvCxnSpPr>
            <a:cxnSpLocks/>
          </p:cNvCxnSpPr>
          <p:nvPr/>
        </p:nvCxnSpPr>
        <p:spPr bwMode="auto">
          <a:xfrm flipH="1" flipV="1">
            <a:off x="6202363" y="4141818"/>
            <a:ext cx="1593429" cy="130340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E10A26AC-7393-2642-94A3-DF2519CB197A}"/>
              </a:ext>
            </a:extLst>
          </p:cNvPr>
          <p:cNvCxnSpPr>
            <a:cxnSpLocks/>
          </p:cNvCxnSpPr>
          <p:nvPr/>
        </p:nvCxnSpPr>
        <p:spPr bwMode="auto">
          <a:xfrm flipH="1">
            <a:off x="6147011" y="2434221"/>
            <a:ext cx="717902" cy="6051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B10F2E2-6409-F346-96A5-0B0D3C5DA23B}"/>
                  </a:ext>
                </a:extLst>
              </p:cNvPr>
              <p:cNvSpPr txBox="1"/>
              <p:nvPr/>
            </p:nvSpPr>
            <p:spPr>
              <a:xfrm>
                <a:off x="5661956" y="1406369"/>
                <a:ext cx="3499420" cy="946991"/>
              </a:xfrm>
              <a:prstGeom prst="rect">
                <a:avLst/>
              </a:prstGeom>
              <a:solidFill>
                <a:schemeClr val="bg1"/>
              </a:solidFill>
            </p:spPr>
            <p:txBody>
              <a:bodyPr wrap="none" rtlCol="0">
                <a:spAutoFit/>
              </a:bodyPr>
              <a:lstStyle/>
              <a:p>
                <a:r>
                  <a:rPr lang="en-US">
                    <a:latin typeface="Calibri" charset="0"/>
                    <a:cs typeface="Calibri" charset="0"/>
                  </a:rPr>
                  <a:t>The representation depends on the</a:t>
                </a:r>
                <a:br>
                  <a:rPr lang="en-US">
                    <a:latin typeface="Calibri" charset="0"/>
                    <a:cs typeface="Calibri" charset="0"/>
                  </a:rPr>
                </a:br>
                <a:r>
                  <a:rPr lang="en-US">
                    <a:latin typeface="Calibri" charset="0"/>
                    <a:cs typeface="Calibri" charset="0"/>
                  </a:rPr>
                  <a:t>individual document as well as on </a:t>
                </a:r>
                <a:br>
                  <a:rPr lang="en-US">
                    <a:latin typeface="Calibri" charset="0"/>
                    <a:cs typeface="Calibri" charset="0"/>
                  </a:rPr>
                </a:br>
                <a:r>
                  <a:rPr lang="en-US">
                    <a:latin typeface="Calibri" charset="0"/>
                    <a:cs typeface="Calibri" charset="0"/>
                  </a:rPr>
                  <a:t>the features of collection </a:t>
                </a:r>
                <a14:m>
                  <m:oMath xmlns:m="http://schemas.openxmlformats.org/officeDocument/2006/math">
                    <m:r>
                      <a:rPr lang="fr-CH" i="1">
                        <a:latin typeface="Cambria Math" panose="02040503050406030204" pitchFamily="18" charset="0"/>
                        <a:cs typeface="Calibri" charset="0"/>
                      </a:rPr>
                      <m:t>𝐶</m:t>
                    </m:r>
                  </m:oMath>
                </a14:m>
                <a:r>
                  <a:rPr lang="en-US">
                    <a:latin typeface="Calibri" charset="0"/>
                    <a:cs typeface="Calibri" charset="0"/>
                  </a:rPr>
                  <a:t>!</a:t>
                </a:r>
                <a:endParaRPr lang="en-US"/>
              </a:p>
            </p:txBody>
          </p:sp>
        </mc:Choice>
        <mc:Fallback xmlns="">
          <p:sp>
            <p:nvSpPr>
              <p:cNvPr id="45" name="TextBox 44">
                <a:extLst>
                  <a:ext uri="{FF2B5EF4-FFF2-40B4-BE49-F238E27FC236}">
                    <a16:creationId xmlns:a16="http://schemas.microsoft.com/office/drawing/2014/main" id="{FB10F2E2-6409-F346-96A5-0B0D3C5DA23B}"/>
                  </a:ext>
                </a:extLst>
              </p:cNvPr>
              <p:cNvSpPr txBox="1">
                <a:spLocks noRot="1" noChangeAspect="1" noMove="1" noResize="1" noEditPoints="1" noAdjustHandles="1" noChangeArrowheads="1" noChangeShapeType="1" noTextEdit="1"/>
              </p:cNvSpPr>
              <p:nvPr/>
            </p:nvSpPr>
            <p:spPr>
              <a:xfrm>
                <a:off x="5661956" y="1406369"/>
                <a:ext cx="3499420" cy="946991"/>
              </a:xfrm>
              <a:prstGeom prst="rect">
                <a:avLst/>
              </a:prstGeom>
              <a:blipFill>
                <a:blip r:embed="rId15"/>
                <a:stretch>
                  <a:fillRect l="-1449" t="-2667" r="-36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21">
                <a:extLst>
                  <a:ext uri="{FF2B5EF4-FFF2-40B4-BE49-F238E27FC236}">
                    <a16:creationId xmlns:a16="http://schemas.microsoft.com/office/drawing/2014/main" id="{AB155318-3659-EA40-9F96-53B93ABC03E3}"/>
                  </a:ext>
                </a:extLst>
              </p:cNvPr>
              <p:cNvSpPr>
                <a:spLocks noChangeArrowheads="1"/>
              </p:cNvSpPr>
              <p:nvPr/>
            </p:nvSpPr>
            <p:spPr bwMode="auto">
              <a:xfrm>
                <a:off x="2246408" y="1477212"/>
                <a:ext cx="1755719" cy="40074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none" lIns="92066" tIns="46034" rIns="92066" bIns="46034">
                <a:spAutoFit/>
              </a:bodyPr>
              <a:lstStyle/>
              <a:p>
                <a:pPr algn="ctr" eaLnBrk="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Calibri" charset="0"/>
                            </a:rPr>
                          </m:ctrlPr>
                        </m:sSubPr>
                        <m:e>
                          <m:r>
                            <a:rPr lang="fr-CH" sz="2000" b="0" i="1">
                              <a:latin typeface="Cambria Math" panose="02040503050406030204" pitchFamily="18" charset="0"/>
                              <a:cs typeface="Calibri" charset="0"/>
                            </a:rPr>
                            <m:t>𝐹</m:t>
                          </m:r>
                        </m:e>
                        <m:sub>
                          <m:r>
                            <a:rPr lang="fr-CH" sz="2000" b="0" i="1">
                              <a:latin typeface="Cambria Math" panose="02040503050406030204" pitchFamily="18" charset="0"/>
                              <a:cs typeface="Calibri" charset="0"/>
                            </a:rPr>
                            <m:t>𝑐</m:t>
                          </m:r>
                        </m:sub>
                      </m:sSub>
                      <m:r>
                        <a:rPr lang="fr-CH" sz="2000" b="0" i="1">
                          <a:latin typeface="Cambria Math" panose="02040503050406030204" pitchFamily="18" charset="0"/>
                          <a:cs typeface="Calibri" charset="0"/>
                        </a:rPr>
                        <m:t>:</m:t>
                      </m:r>
                      <m:sSup>
                        <m:sSupPr>
                          <m:ctrlPr>
                            <a:rPr lang="fr-CH" sz="2000" b="0" i="1">
                              <a:latin typeface="Cambria Math" panose="02040503050406030204" pitchFamily="18" charset="0"/>
                              <a:ea typeface="Cambria Math" panose="02040503050406030204" pitchFamily="18" charset="0"/>
                              <a:cs typeface="Calibri" charset="0"/>
                            </a:rPr>
                          </m:ctrlPr>
                        </m:sSupPr>
                        <m:e>
                          <m:r>
                            <a:rPr lang="fr-CH" sz="2000" b="0" i="1">
                              <a:latin typeface="Cambria Math" panose="02040503050406030204" pitchFamily="18" charset="0"/>
                              <a:ea typeface="Cambria Math" panose="02040503050406030204" pitchFamily="18" charset="0"/>
                              <a:cs typeface="Calibri" charset="0"/>
                            </a:rPr>
                            <m:t>2</m:t>
                          </m:r>
                        </m:e>
                        <m:sup>
                          <m:r>
                            <a:rPr lang="fr-CH" sz="2000" b="0" i="1">
                              <a:latin typeface="Cambria Math" panose="02040503050406030204" pitchFamily="18" charset="0"/>
                              <a:ea typeface="Cambria Math" panose="02040503050406030204" pitchFamily="18" charset="0"/>
                              <a:cs typeface="Calibri" charset="0"/>
                            </a:rPr>
                            <m:t>𝐷</m:t>
                          </m:r>
                        </m:sup>
                      </m:sSup>
                      <m:r>
                        <a:rPr lang="fr-CH" sz="2000" b="0" i="1">
                          <a:latin typeface="Cambria Math" panose="02040503050406030204" pitchFamily="18" charset="0"/>
                          <a:ea typeface="Cambria Math" panose="02040503050406030204" pitchFamily="18" charset="0"/>
                          <a:cs typeface="Calibri" charset="0"/>
                        </a:rPr>
                        <m:t>→</m:t>
                      </m:r>
                      <m:sSub>
                        <m:sSubPr>
                          <m:ctrlPr>
                            <a:rPr lang="fr-CH" sz="2000" b="0" i="1">
                              <a:latin typeface="Cambria Math" panose="02040503050406030204" pitchFamily="18" charset="0"/>
                              <a:ea typeface="Cambria Math" panose="02040503050406030204" pitchFamily="18" charset="0"/>
                              <a:cs typeface="Calibri" charset="0"/>
                            </a:rPr>
                          </m:ctrlPr>
                        </m:sSubPr>
                        <m:e>
                          <m:r>
                            <a:rPr lang="fr-CH" sz="2000" b="0" i="1">
                              <a:latin typeface="Cambria Math" panose="02040503050406030204" pitchFamily="18" charset="0"/>
                              <a:ea typeface="Cambria Math" panose="02040503050406030204" pitchFamily="18" charset="0"/>
                              <a:cs typeface="Calibri" charset="0"/>
                            </a:rPr>
                            <m:t>𝑅𝑒𝑝</m:t>
                          </m:r>
                        </m:e>
                        <m:sub>
                          <m:r>
                            <a:rPr lang="fr-CH" sz="2000" b="0" i="1">
                              <a:latin typeface="Cambria Math" panose="02040503050406030204" pitchFamily="18" charset="0"/>
                              <a:ea typeface="Cambria Math" panose="02040503050406030204" pitchFamily="18" charset="0"/>
                              <a:cs typeface="Calibri" charset="0"/>
                            </a:rPr>
                            <m:t>𝑐</m:t>
                          </m:r>
                        </m:sub>
                      </m:sSub>
                    </m:oMath>
                  </m:oMathPara>
                </a14:m>
                <a:endParaRPr lang="en-US" sz="2000">
                  <a:latin typeface="Calibri" charset="0"/>
                  <a:cs typeface="Calibri" charset="0"/>
                </a:endParaRPr>
              </a:p>
            </p:txBody>
          </p:sp>
        </mc:Choice>
        <mc:Fallback xmlns="">
          <p:sp>
            <p:nvSpPr>
              <p:cNvPr id="46" name="Rectangle 21">
                <a:extLst>
                  <a:ext uri="{FF2B5EF4-FFF2-40B4-BE49-F238E27FC236}">
                    <a16:creationId xmlns:a16="http://schemas.microsoft.com/office/drawing/2014/main" id="{AB155318-3659-EA40-9F96-53B93ABC03E3}"/>
                  </a:ext>
                </a:extLst>
              </p:cNvPr>
              <p:cNvSpPr>
                <a:spLocks noRot="1" noChangeAspect="1" noMove="1" noResize="1" noEditPoints="1" noAdjustHandles="1" noChangeArrowheads="1" noChangeShapeType="1" noTextEdit="1"/>
              </p:cNvSpPr>
              <p:nvPr/>
            </p:nvSpPr>
            <p:spPr bwMode="auto">
              <a:xfrm>
                <a:off x="2246408" y="1477212"/>
                <a:ext cx="1755719" cy="400744"/>
              </a:xfrm>
              <a:prstGeom prst="rect">
                <a:avLst/>
              </a:prstGeom>
              <a:blipFill>
                <a:blip r:embed="rId16"/>
                <a:stretch>
                  <a:fillRect b="-909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463281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7"/>
  <p:tag name="TPFULLVERSION" val="8.3.0.130"/>
  <p:tag name="PPTVERSION" val="16"/>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0C2933295D594185B326C15FA60C1E5E"/>
  <p:tag name="AUTOOPENPOLL" val="False"/>
  <p:tag name="TYPE" val="MultiChoiceSlide"/>
  <p:tag name="TPSLIDEBULLETSTYLE" val="2"/>
  <p:tag name="TPQUESTIONXML" val="&lt;?xml version=&quot;1.0&quot; encoding=&quot;UTF-8&quot; standalone=&quot;yes&quot;?&gt;&lt;questionlist&gt;&lt;properties&gt;&lt;guid&gt;F108B129CED040878D4ADC8A2E6E2A1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C2933295D594185B326C15FA60C1E5E&lt;/guid&gt;&lt;repollguid&gt;4594EB63F1A1423FB16DC1ABF503A0D0&lt;/repollguid&gt;&lt;sourceid&gt;364E9985581842449B7D27FF60D7890F&lt;/sourceid&gt;&lt;questiontext&gt;The term frequency of a term is normalized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500EB9542D4429485F45DAACBCB1D43&lt;/guid&gt;&lt;answertext&gt;by the maximal frequency of all terms in the document&lt;/answertext&gt;&lt;valuetype&gt;0&lt;/valuetype&gt;&lt;/answer&gt;&lt;answer&gt;&lt;guid&gt;2496465FEA96480DBDAAF1B2A5EBD454&lt;/guid&gt;&lt;answertext&gt;by the maximal frequency of the term in the document collection&lt;/answertext&gt;&lt;valuetype&gt;0&lt;/valuetype&gt;&lt;/answer&gt;&lt;answer&gt;&lt;guid&gt;13F93DB298944139980A3E1054CE080F&lt;/guid&gt;&lt;answertext&gt;by the maximal frequency of any term in the vocabulary&lt;/answertext&gt;&lt;valuetype&gt;0&lt;/valuetype&gt;&lt;/answer&gt;&lt;answer&gt;&lt;guid&gt;91DA307A7FEA4111B70395EE3655DA78&lt;/guid&gt;&lt;answertext&gt;by the maximal term frequency of any document in the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SLIDEGUID" val="0ED051F792D74A2E8448E65E6BE5DF01"/>
  <p:tag name="AUTOOPENPOLL" val="False"/>
  <p:tag name="TYPE" val="MultiChoiceSlide"/>
  <p:tag name="TPSLIDEBULLETSTYLE" val="2"/>
  <p:tag name="TPQUESTIONXML" val="&lt;?xml version=&quot;1.0&quot; encoding=&quot;UTF-8&quot; standalone=&quot;yes&quot;?&gt;&lt;questionlist&gt;&lt;properties&gt;&lt;guid&gt;5949D31E6E50432E862CA69BF166ED7E&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ED051F792D74A2E8448E65E6BE5DF01&lt;/guid&gt;&lt;repollguid&gt;A6FD0BF0AC354873874028CDB490E47C&lt;/repollguid&gt;&lt;sourceid&gt;8CF63856450345EBB255B1A879F653C9&lt;/sourceid&gt;&lt;questiontext&gt;The inverse document frequency of a term can increas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5AA4E285176419597D42907902D2667&lt;/guid&gt;&lt;answertext&gt;by adding the term to a document that contains the term&lt;/answertext&gt;&lt;valuetype&gt;0&lt;/valuetype&gt;&lt;/answer&gt;&lt;answer&gt;&lt;guid&gt;7F8DB3A6F3154960A3BDBDA5DDE6F0DE&lt;/guid&gt;&lt;answertext&gt;by removing a document from the document collection that does not contain the term&lt;/answertext&gt;&lt;valuetype&gt;0&lt;/valuetype&gt;&lt;/answer&gt;&lt;answer&gt;&lt;guid&gt;1EB4ADB02471449BBD510F46C4798D28&lt;/guid&gt;&lt;answertext&gt;by adding a document to the document collection that contains the term&lt;/answertext&gt;&lt;valuetype&gt;0&lt;/valuetype&gt;&lt;/answer&gt;&lt;answer&gt;&lt;guid&gt;8ACD7CEFA7D543F09C773E3CB7815EA3&lt;/guid&gt;&lt;answertext&gt;by adding a document to the document collection that does not contain the term&lt;/answertext&gt;&lt;valuetype&gt;0&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SLIDEGUID" val="2A06EC9FC3A843C2A00C20D0E48B96A7"/>
  <p:tag name="AUTOOPENPOLL" val="False"/>
  <p:tag name="TYPE" val="MultiChoiceSlide"/>
  <p:tag name="LIVECHARTING" val="False"/>
  <p:tag name="TPQUESTIONXML" val="&lt;?xml version=&quot;1.0&quot; encoding=&quot;UTF-8&quot; standalone=&quot;yes&quot;?&gt;&lt;questionlist&gt;&lt;properties&gt;&lt;guid&gt;6B138BAD26AD4B7CB17A9AE405F0D4F0&lt;/guid&gt;&lt;date&gt;2/20/2020 11:04:1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A06EC9FC3A843C2A00C20D0E48B96A7&lt;/guid&gt;&lt;repollguid&gt;5FC349BF586E411297EF40CA19589A68&lt;/repollguid&gt;&lt;sourceid&gt;44B187C940B949FC9A68FF651172C3D4&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E155D05D2BF4862B8EDAF068EB6049A&lt;/guid&gt;&lt;answertext&gt;Enter answer text...&lt;/answertext&gt;&lt;valuetype&gt;0&lt;/valuetype&gt;&lt;/answer&gt;&lt;answer&gt;&lt;guid&gt;60AD793C43C24E5386EE40B3FEAA8E58&lt;/guid&gt;&lt;answertext&gt;Enter answer text...&lt;/answertext&gt;&lt;valuetype&gt;0&lt;/valuetype&gt;&lt;/answer&gt;&lt;answer&gt;&lt;guid&gt;B3B4D3B2185A482080932DA19BD61693&lt;/guid&gt;&lt;answertext&gt;Enter answer text...&lt;/answertext&gt;&lt;valuetype&gt;0&lt;/valuetype&gt;&lt;/answer&gt;&lt;answer&gt;&lt;guid&gt;060876ED55C24B26A9BDB83B3B586BC7&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SLIDEGUID" val="E74E8049D1DF49FD90F61D46EA509EEE"/>
  <p:tag name="AUTOOPENPOLL" val="False"/>
  <p:tag name="TYPE" val="MultiChoiceSlide"/>
  <p:tag name="LIVECHARTING" val="False"/>
  <p:tag name="TPQUESTIONXML" val="&lt;?xml version=&quot;1.0&quot; encoding=&quot;UTF-8&quot; standalone=&quot;yes&quot;?&gt;&lt;questionlist&gt;&lt;properties&gt;&lt;guid&gt;B6F703CB445E442A9ECDF55B1F3E4C33&lt;/guid&gt;&lt;date&gt;2/20/2020 11:05:0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4E8049D1DF49FD90F61D46EA509EEE&lt;/guid&gt;&lt;repollguid&gt;6564D0532C2E4B13AF5E673B69E2112B&lt;/repollguid&gt;&lt;sourceid&gt;DFBFC2A692AD4C42BBDA66725D9E7A58&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41D633D787E4E5291493956A8A46658&lt;/guid&gt;&lt;answertext&gt;Enter answer text...&lt;/answertext&gt;&lt;valuetype&gt;0&lt;/valuetype&gt;&lt;/answer&gt;&lt;answer&gt;&lt;guid&gt;86CBE415223F4EC1AB0C02B45B3C4D39&lt;/guid&gt;&lt;answertext&gt;Enter answer text...&lt;/answertext&gt;&lt;valuetype&gt;0&lt;/valuetype&gt;&lt;/answer&gt;&lt;answer&gt;&lt;guid&gt;E4945DA82EED42D4BF6EE99C42C7FF4F&lt;/guid&gt;&lt;answertext&gt;Enter answer text...&lt;/answertext&gt;&lt;valuetype&gt;0&lt;/valuetype&gt;&lt;/answer&gt;&lt;answer&gt;&lt;guid&gt;30A3C39F3A0846B99F17319024CA333C&lt;/guid&gt;&lt;answertext&gt;Enter answer text...&lt;/answertext&gt;&lt;valuetype&gt;0&lt;/valuetype&gt;&lt;/answer&gt;&lt;/answers&gt;&lt;/multichoice&gt;&lt;/questions&gt;&lt;/questionlist&gt;"/>
  <p:tag name="TPSLIDEBULLETSTYLE" val="2"/>
  <p:tag name="HASRESULTS" val="False"/>
  <p:tag name="CHARTTYPE" val="0"/>
  <p:tag name="CHARTDEFINEDCOLORS" val="3,6,10,45,32,50,13,4,9,55,1"/>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EB8B5EF714374387AF3302F4A5B7E786"/>
  <p:tag name="AUTOOPENPOLL" val="False"/>
  <p:tag name="TYPE" val="MultiChoiceSlide"/>
  <p:tag name="TPSLIDEBULLETSTYLE" val="2"/>
  <p:tag name="TPQUESTIONXML" val="&lt;?xml version=&quot;1.0&quot; encoding=&quot;UTF-8&quot; standalone=&quot;yes&quot;?&gt;&lt;questionlist&gt;&lt;properties&gt;&lt;guid&gt;7CDD1ABFADD849F3B4D10873A683F35C&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B8B5EF714374387AF3302F4A5B7E786&lt;/guid&gt;&lt;repollguid&gt;04DE3D6FE5AB4E16A700035DE94A8DF9&lt;/repollguid&gt;&lt;sourceid&gt;FBB5AB026E5044CDA0701B7B2507D76A&lt;/sourceid&gt;&lt;questiontext&gt;A retrieval model attempts to captur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1F4116A92B354C4B918DF826B6E49B11&lt;/guid&gt;&lt;answertext&gt;the interface by which a user is accessing information&lt;/answertext&gt;&lt;valuetype&gt;0&lt;/valuetype&gt;&lt;/answer&gt;&lt;answer&gt;&lt;guid&gt;EA461BFE0B0E44859B523E6CC7D9FDE3&lt;/guid&gt;&lt;answertext&gt;the importance a user gives to a piece of information for a query&lt;/answertext&gt;&lt;valuetype&gt;0&lt;/valuetype&gt;&lt;/answer&gt;&lt;answer&gt;&lt;guid&gt;ECE36CAF41C744519E633F88AE75709D&lt;/guid&gt;&lt;answertext&gt;the formal correctness of a query formulation by user&lt;/answertext&gt;&lt;valuetype&gt;0&lt;/valuetype&gt;&lt;/answer&gt;&lt;answer&gt;&lt;guid&gt;9E6299C6664142FD8A95EEE46BB995DF&lt;/guid&gt;&lt;answertext&gt;the structure by which a document is organised&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SLIDEGUID" val="37BAB9F67E6E4AFCAE98E0459242F355"/>
  <p:tag name="AUTOOPENPOLL" val="False"/>
  <p:tag name="TYPE" val="MultiChoiceSlide"/>
  <p:tag name="TPSLIDEBULLETSTYLE" val="2"/>
  <p:tag name="TPQUESTIONXML" val="&lt;?xml version=&quot;1.0&quot; encoding=&quot;UTF-8&quot; standalone=&quot;yes&quot;?&gt;&lt;questionlist&gt;&lt;properties&gt;&lt;guid&gt;6005974722A64816AD46410318B3B550&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BAB9F67E6E4AFCAE98E0459242F355&lt;/guid&gt;&lt;repollguid&gt;681C45592F234F25BE6502C296FE7995&lt;/repollguid&gt;&lt;sourceid&gt;DC74C2CBCE92470ABEA3AAAC72807D0D&lt;/sourceid&gt;&lt;questiontext&gt;Full-text retrieval refers to the fact tha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9681139E5024509BCA3AEB04CE59EF8&lt;/guid&gt;&lt;answertext&gt;the document text is grammatically fully analyzed for indexing&lt;/answertext&gt;&lt;valuetype&gt;0&lt;/valuetype&gt;&lt;/answer&gt;&lt;answer&gt;&lt;guid&gt;86815FB45A68482CADEA2992B51FA455&lt;/guid&gt;&lt;answertext&gt;queries can be formulated as texts&lt;/answertext&gt;&lt;valuetype&gt;0&lt;/valuetype&gt;&lt;/answer&gt;&lt;answer&gt;&lt;guid&gt;3DE7202DF141488BAF3EBABE6200D706&lt;/guid&gt;&lt;answertext&gt;all words of a text are considered as potential index terms&lt;/answertext&gt;&lt;valuetype&gt;0&lt;/valuetype&gt;&lt;/answer&gt;&lt;answer&gt;&lt;guid&gt;E86AA83C3E984CD0BF5006D601C85E0C&lt;/guid&gt;&lt;answertext&gt;grammatical variations of a word are considered as the same index terms&lt;/answertext&gt;&lt;valuetype&gt;0&lt;/valuetype&gt;&lt;/answer&gt;&lt;/answers&gt;&lt;/multichoice&gt;&lt;/questions&gt;&lt;/questionlist&gt;"/>
  <p:tag name="LIVECHARTING" val="False"/>
  <p:tag name="HASRESULTS"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SLIDEGUID" val="1A1D44FAFFC04B688A2A7E42D2699DC5"/>
  <p:tag name="AUTOOPENPOLL" val="False"/>
  <p:tag name="TYPE" val="MultiChoiceSlide"/>
  <p:tag name="TPSLIDEBULLETSTYLE" val="2"/>
  <p:tag name="TPQUESTIONXML" val="&lt;?xml version=&quot;1.0&quot; encoding=&quot;UTF-8&quot; standalone=&quot;yes&quot;?&gt;&lt;questionlist&gt;&lt;properties&gt;&lt;guid&gt;6757ADDDF23F4EE1A099B520603FE0B8&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A1D44FAFFC04B688A2A7E42D2699DC5&lt;/guid&gt;&lt;repollguid&gt;ABE81FA2ACA041D9BE63D2B9F3296356&lt;/repollguid&gt;&lt;sourceid&gt;9D6D18829B2145E790F37DAE5FF2C7AB&lt;/sourceid&gt;&lt;questiontext&gt;The entries of a term-document matrix indicate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C1A48717276A4A1EA019F92D9E2CE4FA&lt;/guid&gt;&lt;answertext&gt;how many relevant terms a document contains&lt;/answertext&gt;&lt;valuetype&gt;0&lt;/valuetype&gt;&lt;/answer&gt;&lt;answer&gt;&lt;guid&gt;D26BCA3A119D43A2B5BA24A10DA04062&lt;/guid&gt;&lt;answertext&gt;how frequent a term is in a given document&lt;/answertext&gt;&lt;valuetype&gt;0&lt;/valuetype&gt;&lt;/answer&gt;&lt;answer&gt;&lt;guid&gt;C825668C4AD44719BC36F46DA47C0AB5&lt;/guid&gt;&lt;answertext&gt;how relevant a term is for a given document&lt;/answertext&gt;&lt;valuetype&gt;0&lt;/valuetype&gt;&lt;/answer&gt;&lt;answer&gt;&lt;guid&gt;B112123F3CB94B5EACC7AF96D193EBAA&lt;/guid&gt;&lt;answertext&gt;which terms occur in a document collection&lt;/answertext&gt;&lt;valuetype&gt;0&lt;/valuetype&gt;&lt;/answer&gt;&lt;/answers&gt;&lt;/multichoice&gt;&lt;/questions&gt;&lt;/questionlist&gt;"/>
  <p:tag name="LIVECHARTING" val="False"/>
  <p:tag name="HASRESULTS" val="False"/>
  <p:tag name="CHARTTYPE" val="0"/>
  <p:tag name="CHARTDEFINEDCOLORS" val="3,6,10,45,32,50,13,4,9,55,1"/>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SLIDEGUID" val="13E628AA46A741E48F5804AAE1BEABFF"/>
  <p:tag name="AUTOOPENPOLL" val="False"/>
  <p:tag name="TYPE" val="MultiChoiceSlide"/>
  <p:tag name="TPSLIDEBULLETSTYLE" val="2"/>
  <p:tag name="TPQUESTIONXML" val="&lt;?xml version=&quot;1.0&quot; encoding=&quot;UTF-8&quot; standalone=&quot;yes&quot;?&gt;&lt;questionlist&gt;&lt;properties&gt;&lt;guid&gt;04A62ED846EA489581DFD3C576E887F7&lt;/guid&gt;&lt;date&gt;2/20/2020 11:03: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3E628AA46A741E48F5804AAE1BEABFF&lt;/guid&gt;&lt;repollguid&gt;4CD2E747BCA94438B23C075BA2E43366&lt;/repollguid&gt;&lt;sourceid&gt;26951BEA526C4C08975EDAD2966A239E&lt;/sourceid&gt;&lt;questiontext&gt;Let the query be represented by {(1, 0, -1), (0, -1, 1)} and the document by (1, 0, 1). The document …&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89F22A09026A4BE28A403D13F15313EA&lt;/guid&gt;&lt;answertext&gt;matches the query because it matches the first query vector&lt;/answertext&gt;&lt;valuetype&gt;0&lt;/valuetype&gt;&lt;/answer&gt;&lt;answer&gt;&lt;guid&gt;18CE9E427E1E43A5A36A47C59F78FF65&lt;/guid&gt;&lt;answertext&gt;matches the query because it matches the second query vector&lt;/answertext&gt;&lt;valuetype&gt;0&lt;/valuetype&gt;&lt;/answer&gt;&lt;answer&gt;&lt;guid&gt;EF484983A96740FB8E9E9606C6D53450&lt;/guid&gt;&lt;answertext&gt;does not match the query because it does not match the first query vector&lt;/answertext&gt;&lt;valuetype&gt;0&lt;/valuetype&gt;&lt;/answer&gt;&lt;answer&gt;&lt;guid&gt;791F563A764F4F2CBD35D0A5ADAAB157&lt;/guid&gt;&lt;answertext&gt;does not match the query because it does not match the second query vector&lt;/answertext&gt;&lt;valuetype&gt;0&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1_part1 XML">
  <a:themeElements>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rt1 XML">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2"/>
            </a:solidFill>
            <a:effectLst/>
            <a:latin typeface="Tempus Sans ITC" pitchFamily="82" charset="0"/>
          </a:defRPr>
        </a:defPPr>
      </a:lstStyle>
    </a:lnDef>
  </a:objectDefaults>
  <a:extraClrSchemeLst>
    <a:extraClrScheme>
      <a:clrScheme name="part1 XML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rt1 XML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rt1 XML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rt1 XML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rt1 XM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rt1 XM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rt1 XM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16780</TotalTime>
  <Words>10149</Words>
  <Application>Microsoft Macintosh PowerPoint</Application>
  <PresentationFormat>A4 Paper (210x297 mm)</PresentationFormat>
  <Paragraphs>824</Paragraphs>
  <Slides>63</Slides>
  <Notes>48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6" baseType="lpstr">
      <vt:lpstr>ＭＳ Ｐゴシック</vt:lpstr>
      <vt:lpstr>ＭＳ Ｐゴシック</vt:lpstr>
      <vt:lpstr>Arial</vt:lpstr>
      <vt:lpstr>Calibri</vt:lpstr>
      <vt:lpstr>Cambria Math</vt:lpstr>
      <vt:lpstr>Comic Sans MS</vt:lpstr>
      <vt:lpstr>Euclid Math Two</vt:lpstr>
      <vt:lpstr>Symbol</vt:lpstr>
      <vt:lpstr>Tempus Sans ITC</vt:lpstr>
      <vt:lpstr>Times New Roman</vt:lpstr>
      <vt:lpstr>Verdana</vt:lpstr>
      <vt:lpstr>1_part1 XML</vt:lpstr>
      <vt:lpstr>Equation</vt:lpstr>
      <vt:lpstr>Part 1: Information Retrieval</vt:lpstr>
      <vt:lpstr>Information Management Tasks</vt:lpstr>
      <vt:lpstr>Overview</vt:lpstr>
      <vt:lpstr>1. Information Retrieval</vt:lpstr>
      <vt:lpstr>What is Information Retrieval?</vt:lpstr>
      <vt:lpstr>Different Types of Information Retrieval</vt:lpstr>
      <vt:lpstr>Basic Information Retrieval Approach</vt:lpstr>
      <vt:lpstr>Example: Text Retrieval</vt:lpstr>
      <vt:lpstr>How is the function IR:2^D×Q→R computed?</vt:lpstr>
      <vt:lpstr>Retrieval Model</vt:lpstr>
      <vt:lpstr>What are the Features of a Document?</vt:lpstr>
      <vt:lpstr>Relationships!</vt:lpstr>
      <vt:lpstr>What does the Similarity Function compute?</vt:lpstr>
      <vt:lpstr>Information Filtering</vt:lpstr>
      <vt:lpstr>Information Retrieval and Browsing</vt:lpstr>
      <vt:lpstr>2. Text-based Information Retrieval</vt:lpstr>
      <vt:lpstr>Text-based Information Retrieval</vt:lpstr>
      <vt:lpstr>Architecture of Text Retrieval Systems</vt:lpstr>
      <vt:lpstr>Pre-Processing Text for Text Retrieval</vt:lpstr>
      <vt:lpstr>Text Retrieval - Basic Concepts and Notations </vt:lpstr>
      <vt:lpstr>Example: Documents</vt:lpstr>
      <vt:lpstr>Term-Document Matrix</vt:lpstr>
      <vt:lpstr>A retrieval model attempts to capture …</vt:lpstr>
      <vt:lpstr>Full-text retrieval refers to the fact that …</vt:lpstr>
      <vt:lpstr>The entries of a term-document matrix indicate …</vt:lpstr>
      <vt:lpstr>Boolean Retrieval</vt:lpstr>
      <vt:lpstr>"Similarity" Computation in Boolean Retrieval</vt:lpstr>
      <vt:lpstr>"Similarity" Computation in Boolean Retrieval</vt:lpstr>
      <vt:lpstr>Example</vt:lpstr>
      <vt:lpstr>3. Vector Space Retrieval</vt:lpstr>
      <vt:lpstr>Vector Space Retrieval</vt:lpstr>
      <vt:lpstr>Similarity Computation in Vector Space Retrieval</vt:lpstr>
      <vt:lpstr>Vector Space Retrieval - Properties</vt:lpstr>
      <vt:lpstr>Example</vt:lpstr>
      <vt:lpstr>Term Frequency</vt:lpstr>
      <vt:lpstr>Example</vt:lpstr>
      <vt:lpstr>Inverse Document Frequency</vt:lpstr>
      <vt:lpstr>Example</vt:lpstr>
      <vt:lpstr>Query Weights</vt:lpstr>
      <vt:lpstr>Example</vt:lpstr>
      <vt:lpstr>Let the query be represented by {(1, 0, -1), (0, -1, 1)}  and the document by (1, 0, 1). The document …</vt:lpstr>
      <vt:lpstr>The term frequency of a term is normalized …</vt:lpstr>
      <vt:lpstr>The inverse document frequency of a term can increase …</vt:lpstr>
      <vt:lpstr>The Role of Document Length</vt:lpstr>
      <vt:lpstr>Length Normalization</vt:lpstr>
      <vt:lpstr>Variants of Vector Space Retrieval Model</vt:lpstr>
      <vt:lpstr>Discussion of Vector Space Retrieval Model</vt:lpstr>
      <vt:lpstr>4. Evaluating Information retrieval</vt:lpstr>
      <vt:lpstr>Evaluating a Retrieval Model</vt:lpstr>
      <vt:lpstr>Evaluating Information Retrieval</vt:lpstr>
      <vt:lpstr>Recall and Precision</vt:lpstr>
      <vt:lpstr>Recall and Precision – A Tradeoff</vt:lpstr>
      <vt:lpstr>Combined Measures</vt:lpstr>
      <vt:lpstr>Precision/Recall Tradeoff in Ranked Retrieval</vt:lpstr>
      <vt:lpstr>Evaluating Ranked Retrieval</vt:lpstr>
      <vt:lpstr>Interpolated Precision</vt:lpstr>
      <vt:lpstr>Mean Average Precision (MAP)</vt:lpstr>
      <vt:lpstr>Example</vt:lpstr>
      <vt:lpstr>ROC Curve</vt:lpstr>
      <vt:lpstr>If the top 100 documents contain 50 relevant documents …</vt:lpstr>
      <vt:lpstr>If retrieval system A has a higher precision at k than system B …</vt:lpstr>
      <vt:lpstr>Let the first four documents retrieved be  R N N R. Then the MAP is</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Aberer Karl</dc:creator>
  <cp:lastModifiedBy>Karl Aberer</cp:lastModifiedBy>
  <cp:revision>566</cp:revision>
  <cp:lastPrinted>2011-11-26T23:27:04Z</cp:lastPrinted>
  <dcterms:created xsi:type="dcterms:W3CDTF">1601-01-01T00:00:00Z</dcterms:created>
  <dcterms:modified xsi:type="dcterms:W3CDTF">2020-10-05T09:08:54Z</dcterms:modified>
</cp:coreProperties>
</file>